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handoutMasterIdLst>
    <p:handoutMasterId r:id="rId14"/>
  </p:handoutMasterIdLst>
  <p:sldIdLst>
    <p:sldId id="256" r:id="rId2"/>
    <p:sldId id="257" r:id="rId3"/>
    <p:sldId id="264" r:id="rId4"/>
    <p:sldId id="268" r:id="rId5"/>
    <p:sldId id="258" r:id="rId6"/>
    <p:sldId id="259" r:id="rId7"/>
    <p:sldId id="271" r:id="rId8"/>
    <p:sldId id="261" r:id="rId9"/>
    <p:sldId id="262" r:id="rId10"/>
    <p:sldId id="269" r:id="rId11"/>
    <p:sldId id="265" r:id="rId12"/>
    <p:sldId id="266" r:id="rId1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8F8"/>
    <a:srgbClr val="6600CC"/>
    <a:srgbClr val="009900"/>
    <a:srgbClr val="FF3300"/>
    <a:srgbClr val="E6EE4E"/>
    <a:srgbClr val="D0DF5D"/>
    <a:srgbClr val="DFE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737" autoAdjust="0"/>
  </p:normalViewPr>
  <p:slideViewPr>
    <p:cSldViewPr>
      <p:cViewPr>
        <p:scale>
          <a:sx n="78" d="100"/>
          <a:sy n="78" d="100"/>
        </p:scale>
        <p:origin x="-93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dirty="0">
                <a:latin typeface="Comic Sans MS" pitchFamily="66" charset="0"/>
              </a:defRPr>
            </a:lvl1pPr>
          </a:lstStyle>
          <a:p>
            <a:pPr>
              <a:defRPr/>
            </a:pPr>
            <a:endParaRPr lang="en-US"/>
          </a:p>
        </p:txBody>
      </p:sp>
      <p:sp>
        <p:nvSpPr>
          <p:cNvPr id="10035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dirty="0">
                <a:latin typeface="Comic Sans MS" pitchFamily="66" charset="0"/>
              </a:defRPr>
            </a:lvl1pPr>
          </a:lstStyle>
          <a:p>
            <a:pPr>
              <a:defRPr/>
            </a:pPr>
            <a:endParaRPr lang="en-US"/>
          </a:p>
        </p:txBody>
      </p:sp>
      <p:sp>
        <p:nvSpPr>
          <p:cNvPr id="10035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dirty="0">
                <a:latin typeface="Comic Sans MS" pitchFamily="66" charset="0"/>
              </a:defRPr>
            </a:lvl1pPr>
          </a:lstStyle>
          <a:p>
            <a:pPr>
              <a:defRPr/>
            </a:pPr>
            <a:endParaRPr lang="en-US"/>
          </a:p>
        </p:txBody>
      </p:sp>
      <p:sp>
        <p:nvSpPr>
          <p:cNvPr id="10035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Comic Sans MS" pitchFamily="66" charset="0"/>
              </a:defRPr>
            </a:lvl1pPr>
          </a:lstStyle>
          <a:p>
            <a:pPr>
              <a:defRPr/>
            </a:pPr>
            <a:fld id="{F8983788-C381-411F-810A-8043EEAD7567}" type="slidenum">
              <a:rPr lang="en-US"/>
              <a:pPr>
                <a:defRPr/>
              </a:pPr>
              <a:t>‹#›</a:t>
            </a:fld>
            <a:endParaRPr lang="en-US" dirty="0"/>
          </a:p>
        </p:txBody>
      </p:sp>
    </p:spTree>
    <p:extLst>
      <p:ext uri="{BB962C8B-B14F-4D97-AF65-F5344CB8AC3E}">
        <p14:creationId xmlns:p14="http://schemas.microsoft.com/office/powerpoint/2010/main" val="3391060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11571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1571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dirty="0"/>
            </a:lvl1pPr>
          </a:lstStyle>
          <a:p>
            <a:pPr>
              <a:defRPr/>
            </a:pPr>
            <a:endParaRPr lang="en-US"/>
          </a:p>
        </p:txBody>
      </p:sp>
      <p:sp>
        <p:nvSpPr>
          <p:cNvPr id="6" name="Rectangle 4"/>
          <p:cNvSpPr>
            <a:spLocks noGrp="1" noChangeArrowheads="1"/>
          </p:cNvSpPr>
          <p:nvPr>
            <p:ph type="ftr" sz="quarter" idx="11"/>
          </p:nvPr>
        </p:nvSpPr>
        <p:spPr/>
        <p:txBody>
          <a:bodyPr/>
          <a:lstStyle>
            <a:lvl1pPr>
              <a:defRPr dirty="0"/>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DEEEAB47-C330-40D0-8E8C-42283907C945}" type="slidenum">
              <a:rPr lang="en-US"/>
              <a:pPr>
                <a:defRPr/>
              </a:pPr>
              <a:t>‹#›</a:t>
            </a:fld>
            <a:endParaRPr lang="en-US" dirty="0"/>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D7F0A9E-E5C0-42A2-9C04-1EF07A72871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61422DE-F9E5-4934-8A65-DCFA3EA58A8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a:t>Click to edit Master title style</a:t>
            </a:r>
          </a:p>
        </p:txBody>
      </p:sp>
      <p:sp>
        <p:nvSpPr>
          <p:cNvPr id="3" name="Text Placeholder 2"/>
          <p:cNvSpPr>
            <a:spLocks noGrp="1"/>
          </p:cNvSpPr>
          <p:nvPr>
            <p:ph type="body"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715000" y="16002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15000" y="39243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97AA07DA-21FE-4D53-B155-89279CBBB0B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a:t>Click to edit Master title style</a:t>
            </a:r>
          </a:p>
        </p:txBody>
      </p:sp>
      <p:sp>
        <p:nvSpPr>
          <p:cNvPr id="3" name="Text Placeholder 2"/>
          <p:cNvSpPr>
            <a:spLocks noGrp="1"/>
          </p:cNvSpPr>
          <p:nvPr>
            <p:ph type="body"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5CDCEFC-6C82-4288-B24D-B288B9CEBF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92CBECF-55E7-4A30-8CF9-033AD8D7AA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86221CD-1719-47BC-8FBA-58954A621A2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9D8DBCB-4AFF-49C1-809C-BFBDB007D5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5EC5984-DF82-45C2-B415-A010987811D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695F5F3-0A4E-46ED-A298-CDBB377D98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DC9A36E-A0D7-4C1E-B1E4-C719A326174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1903BA8-BC54-4724-8965-09DF372C889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2ED6E05-1EA9-45C4-BF33-B2E1501E59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11469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n-US" dirty="0"/>
            </a:p>
          </p:txBody>
        </p:sp>
        <p:pic>
          <p:nvPicPr>
            <p:cNvPr id="1033" name="Picture 4" descr="slidemaster_med3"/>
            <p:cNvPicPr>
              <a:picLocks noChangeAspect="1" noChangeArrowheads="1"/>
            </p:cNvPicPr>
            <p:nvPr/>
          </p:nvPicPr>
          <p:blipFill>
            <a:blip r:embed="rId15"/>
            <a:srcRect/>
            <a:stretch>
              <a:fillRect/>
            </a:stretch>
          </p:blipFill>
          <p:spPr bwMode="ltGray">
            <a:xfrm>
              <a:off x="0" y="0"/>
              <a:ext cx="1348" cy="4320"/>
            </a:xfrm>
            <a:prstGeom prst="rect">
              <a:avLst/>
            </a:prstGeom>
            <a:noFill/>
            <a:ln w="9525">
              <a:noFill/>
              <a:miter lim="800000"/>
              <a:headEnd/>
              <a:tailEnd/>
            </a:ln>
          </p:spPr>
        </p:pic>
      </p:grpSp>
      <p:sp>
        <p:nvSpPr>
          <p:cNvPr id="11469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69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5"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effectLst>
                  <a:outerShdw blurRad="38100" dist="38100" dir="2700000" algn="tl">
                    <a:srgbClr val="C0C0C0"/>
                  </a:outerShdw>
                </a:effectLst>
              </a:defRPr>
            </a:lvl1pPr>
          </a:lstStyle>
          <a:p>
            <a:pPr>
              <a:defRPr/>
            </a:pPr>
            <a:endParaRPr lang="en-US"/>
          </a:p>
        </p:txBody>
      </p:sp>
      <p:sp>
        <p:nvSpPr>
          <p:cNvPr id="11469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effectLst>
                  <a:outerShdw blurRad="38100" dist="38100" dir="2700000" algn="tl">
                    <a:srgbClr val="C0C0C0"/>
                  </a:outerShdw>
                </a:effectLst>
              </a:defRPr>
            </a:lvl1pPr>
          </a:lstStyle>
          <a:p>
            <a:pPr>
              <a:defRPr/>
            </a:pPr>
            <a:endParaRPr lang="en-US"/>
          </a:p>
        </p:txBody>
      </p:sp>
      <p:sp>
        <p:nvSpPr>
          <p:cNvPr id="114697"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D2ADE0EE-5AF7-4CA4-85E3-BA85BE8422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Lst>
  <p:transition spd="med">
    <p:wheel/>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mrswilds.synthasite.com/" TargetMode="External"/><Relationship Id="rId2" Type="http://schemas.openxmlformats.org/officeDocument/2006/relationships/hyperlink" Target="mailto:e.livingston@stephen.org" TargetMode="External"/><Relationship Id="rId1" Type="http://schemas.openxmlformats.org/officeDocument/2006/relationships/slideLayout" Target="../slideLayouts/slideLayout13.xml"/><Relationship Id="rId5" Type="http://schemas.openxmlformats.org/officeDocument/2006/relationships/image" Target="../media/image19.wmf"/><Relationship Id="rId4" Type="http://schemas.openxmlformats.org/officeDocument/2006/relationships/hyperlink" Target="http://www.stephen.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838200" y="228600"/>
            <a:ext cx="7620000" cy="2286000"/>
          </a:xfrm>
        </p:spPr>
        <p:txBody>
          <a:bodyPr/>
          <a:lstStyle/>
          <a:p>
            <a:pPr eaLnBrk="1" hangingPunct="1">
              <a:defRPr/>
            </a:pPr>
            <a:r>
              <a:rPr lang="en-US" dirty="0" smtClean="0">
                <a:latin typeface="Comic Sans MS" pitchFamily="66" charset="0"/>
              </a:rPr>
              <a:t>Curriculum Night</a:t>
            </a:r>
            <a:br>
              <a:rPr lang="en-US" dirty="0" smtClean="0">
                <a:latin typeface="Comic Sans MS" pitchFamily="66" charset="0"/>
              </a:rPr>
            </a:br>
            <a:r>
              <a:rPr lang="en-US" dirty="0" smtClean="0">
                <a:latin typeface="Comic Sans MS" pitchFamily="66" charset="0"/>
              </a:rPr>
              <a:t>2012-2013</a:t>
            </a:r>
          </a:p>
        </p:txBody>
      </p:sp>
      <p:sp>
        <p:nvSpPr>
          <p:cNvPr id="46083" name="Rectangle 3"/>
          <p:cNvSpPr>
            <a:spLocks noGrp="1" noChangeArrowheads="1"/>
          </p:cNvSpPr>
          <p:nvPr>
            <p:ph type="subTitle" idx="1"/>
          </p:nvPr>
        </p:nvSpPr>
        <p:spPr>
          <a:xfrm>
            <a:off x="381000" y="4953000"/>
            <a:ext cx="8458200" cy="1447800"/>
          </a:xfrm>
        </p:spPr>
        <p:txBody>
          <a:bodyPr/>
          <a:lstStyle/>
          <a:p>
            <a:pPr eaLnBrk="1" hangingPunct="1">
              <a:lnSpc>
                <a:spcPct val="90000"/>
              </a:lnSpc>
              <a:defRPr/>
            </a:pPr>
            <a:r>
              <a:rPr lang="en-US" dirty="0" smtClean="0">
                <a:latin typeface="Comic Sans MS" pitchFamily="66" charset="0"/>
              </a:rPr>
              <a:t>Grade 5</a:t>
            </a:r>
          </a:p>
          <a:p>
            <a:pPr eaLnBrk="1" hangingPunct="1">
              <a:lnSpc>
                <a:spcPct val="90000"/>
              </a:lnSpc>
              <a:defRPr/>
            </a:pPr>
            <a:r>
              <a:rPr lang="en-US" sz="2800" dirty="0" smtClean="0">
                <a:latin typeface="Comic Sans MS" pitchFamily="66" charset="0"/>
              </a:rPr>
              <a:t>Miss Livingston, Mrs. Wilds, and Mrs. </a:t>
            </a:r>
            <a:r>
              <a:rPr lang="en-US" sz="2800" dirty="0" err="1" smtClean="0">
                <a:latin typeface="Comic Sans MS" pitchFamily="66" charset="0"/>
              </a:rPr>
              <a:t>Hagge</a:t>
            </a:r>
            <a:endParaRPr lang="en-US" sz="2800" dirty="0" smtClean="0">
              <a:latin typeface="Comic Sans MS" pitchFamily="66" charset="0"/>
            </a:endParaRP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JWilds\Pictures\2012-02-16\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93108"/>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Wilds\Pictures\2012-01-26\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3056128" cy="2292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Wilds\Pictures\2011-09-15\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0"/>
            <a:ext cx="1885950" cy="25146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2"/>
          <p:cNvSpPr>
            <a:spLocks noGrp="1" noChangeArrowheads="1"/>
          </p:cNvSpPr>
          <p:nvPr>
            <p:ph type="title"/>
          </p:nvPr>
        </p:nvSpPr>
        <p:spPr/>
        <p:txBody>
          <a:bodyPr/>
          <a:lstStyle/>
          <a:p>
            <a:r>
              <a:rPr lang="en-US" b="1" dirty="0" smtClean="0">
                <a:solidFill>
                  <a:srgbClr val="F8F8F8"/>
                </a:solidFill>
                <a:effectLst/>
              </a:rPr>
              <a:t>Art</a:t>
            </a:r>
            <a:r>
              <a:rPr lang="en-US" b="1" dirty="0" smtClean="0">
                <a:effectLst/>
              </a:rPr>
              <a:t>	</a:t>
            </a:r>
          </a:p>
        </p:txBody>
      </p:sp>
      <p:pic>
        <p:nvPicPr>
          <p:cNvPr id="1027" name="Picture 3" descr="C:\Users\JWilds\Pictures\2011-09-15\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651" y="-451104"/>
            <a:ext cx="23431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Wilds\Pictures\2011-10-04\0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1" y="419100"/>
            <a:ext cx="3003692"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Wilds\Pictures\2011-11-11\05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2206752"/>
            <a:ext cx="3581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3"/>
          <p:cNvSpPr>
            <a:spLocks noGrp="1" noChangeArrowheads="1"/>
          </p:cNvSpPr>
          <p:nvPr>
            <p:ph type="body" idx="1"/>
          </p:nvPr>
        </p:nvSpPr>
        <p:spPr>
          <a:xfrm>
            <a:off x="2286000" y="2362200"/>
            <a:ext cx="6400800" cy="4495800"/>
          </a:xfrm>
        </p:spPr>
        <p:txBody>
          <a:bodyPr/>
          <a:lstStyle/>
          <a:p>
            <a:r>
              <a:rPr lang="en-US" b="1" dirty="0" smtClean="0">
                <a:solidFill>
                  <a:srgbClr val="F8F8F8"/>
                </a:solidFill>
                <a:effectLst/>
                <a:latin typeface="Comic Sans MS" pitchFamily="66" charset="0"/>
              </a:rPr>
              <a:t>We will be learning about a variety of art vocabulary (tones, color wheel, techniques, and masterpiece artists throughout</a:t>
            </a:r>
            <a:r>
              <a:rPr lang="en-US" b="1" dirty="0" smtClean="0">
                <a:effectLst/>
                <a:latin typeface="Comic Sans MS" pitchFamily="66" charset="0"/>
              </a:rPr>
              <a:t> </a:t>
            </a:r>
            <a:r>
              <a:rPr lang="en-US" b="1" dirty="0" smtClean="0">
                <a:solidFill>
                  <a:srgbClr val="F8F8F8"/>
                </a:solidFill>
                <a:effectLst/>
                <a:latin typeface="Comic Sans MS" pitchFamily="66" charset="0"/>
              </a:rPr>
              <a:t>the year.</a:t>
            </a:r>
          </a:p>
        </p:txBody>
      </p:sp>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D671"/>
            </a:gs>
            <a:gs pos="50000">
              <a:schemeClr val="bg1"/>
            </a:gs>
            <a:gs pos="100000">
              <a:srgbClr val="FFD671"/>
            </a:gs>
          </a:gsLst>
          <a:lin ang="5400000" scaled="1"/>
        </a:gra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90800" y="0"/>
            <a:ext cx="5257800" cy="762000"/>
          </a:xfrm>
        </p:spPr>
        <p:txBody>
          <a:bodyPr/>
          <a:lstStyle/>
          <a:p>
            <a:pPr eaLnBrk="1" hangingPunct="1">
              <a:defRPr/>
            </a:pP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r>
              <a:rPr lang="en-US" sz="3200" dirty="0" smtClean="0">
                <a:effectLst>
                  <a:outerShdw blurRad="38100" dist="38100" dir="2700000" algn="tl">
                    <a:srgbClr val="000000"/>
                  </a:outerShdw>
                </a:effectLst>
                <a:latin typeface="Comic Sans MS" pitchFamily="66" charset="0"/>
              </a:rPr>
              <a:t>Fantastic Fifth Grade</a:t>
            </a:r>
            <a:br>
              <a:rPr lang="en-US" sz="3200" dirty="0" smtClean="0">
                <a:effectLst>
                  <a:outerShdw blurRad="38100" dist="38100" dir="2700000" algn="tl">
                    <a:srgbClr val="000000"/>
                  </a:outerShdw>
                </a:effectLst>
                <a:latin typeface="Comic Sans MS" pitchFamily="66" charset="0"/>
              </a:rPr>
            </a:br>
            <a:r>
              <a:rPr lang="en-US" sz="3200" dirty="0" smtClean="0">
                <a:effectLst>
                  <a:outerShdw blurRad="38100" dist="38100" dir="2700000" algn="tl">
                    <a:srgbClr val="000000"/>
                  </a:outerShdw>
                </a:effectLst>
                <a:latin typeface="Comic Sans MS" pitchFamily="66" charset="0"/>
              </a:rPr>
              <a:t>- </a:t>
            </a:r>
            <a:r>
              <a:rPr lang="en-US" sz="2800" dirty="0" smtClean="0">
                <a:effectLst>
                  <a:outerShdw blurRad="38100" dist="38100" dir="2700000" algn="tl">
                    <a:srgbClr val="000000"/>
                  </a:outerShdw>
                </a:effectLst>
                <a:latin typeface="Comic Sans MS" pitchFamily="66" charset="0"/>
              </a:rPr>
              <a:t>BITS AND PIECES</a:t>
            </a:r>
          </a:p>
        </p:txBody>
      </p:sp>
      <p:sp>
        <p:nvSpPr>
          <p:cNvPr id="59395" name="Rectangle 3"/>
          <p:cNvSpPr>
            <a:spLocks noGrp="1" noChangeArrowheads="1"/>
          </p:cNvSpPr>
          <p:nvPr>
            <p:ph type="body" sz="half" idx="1"/>
          </p:nvPr>
        </p:nvSpPr>
        <p:spPr>
          <a:xfrm>
            <a:off x="2514600" y="1524000"/>
            <a:ext cx="6337300" cy="4876800"/>
          </a:xfrm>
        </p:spPr>
        <p:txBody>
          <a:bodyPr/>
          <a:lstStyle/>
          <a:p>
            <a:pPr eaLnBrk="1" hangingPunct="1">
              <a:lnSpc>
                <a:spcPct val="90000"/>
              </a:lnSpc>
              <a:defRPr/>
            </a:pPr>
            <a:r>
              <a:rPr lang="en-US" sz="1600" dirty="0" smtClean="0">
                <a:solidFill>
                  <a:schemeClr val="bg2"/>
                </a:solidFill>
                <a:effectLst>
                  <a:outerShdw blurRad="38100" dist="38100" dir="2700000" algn="tl">
                    <a:srgbClr val="000000"/>
                  </a:outerShdw>
                </a:effectLst>
                <a:latin typeface="Comic Sans MS" pitchFamily="66" charset="0"/>
              </a:rPr>
              <a:t>We look forward to having a very productive and positive year. Please refer to the 5</a:t>
            </a:r>
            <a:r>
              <a:rPr lang="en-US" sz="1600" baseline="30000" dirty="0" smtClean="0">
                <a:solidFill>
                  <a:schemeClr val="bg2"/>
                </a:solidFill>
                <a:effectLst>
                  <a:outerShdw blurRad="38100" dist="38100" dir="2700000" algn="tl">
                    <a:srgbClr val="000000"/>
                  </a:outerShdw>
                </a:effectLst>
                <a:latin typeface="Comic Sans MS" pitchFamily="66" charset="0"/>
              </a:rPr>
              <a:t>th</a:t>
            </a:r>
            <a:r>
              <a:rPr lang="en-US" sz="1600" dirty="0" smtClean="0">
                <a:solidFill>
                  <a:schemeClr val="bg2"/>
                </a:solidFill>
                <a:effectLst>
                  <a:outerShdw blurRad="38100" dist="38100" dir="2700000" algn="tl">
                    <a:srgbClr val="000000"/>
                  </a:outerShdw>
                </a:effectLst>
                <a:latin typeface="Comic Sans MS" pitchFamily="66" charset="0"/>
              </a:rPr>
              <a:t> Grade Handbook in regards to late assignments and missing work. There will be various long-term projects. The content area assessment is one goal, but another goal of these is to help the students with long-term planning. Please help your child plan out their work. If you need assistance in this manner, please don’t hesitate to ask.</a:t>
            </a:r>
          </a:p>
          <a:p>
            <a:pPr eaLnBrk="1" hangingPunct="1">
              <a:lnSpc>
                <a:spcPct val="90000"/>
              </a:lnSpc>
              <a:defRPr/>
            </a:pPr>
            <a:r>
              <a:rPr lang="en-US" sz="1600" dirty="0" smtClean="0">
                <a:solidFill>
                  <a:schemeClr val="bg2"/>
                </a:solidFill>
                <a:effectLst>
                  <a:outerShdw blurRad="38100" dist="38100" dir="2700000" algn="tl">
                    <a:srgbClr val="000000"/>
                  </a:outerShdw>
                </a:effectLst>
                <a:latin typeface="Comic Sans MS" pitchFamily="66" charset="0"/>
              </a:rPr>
              <a:t>We are available through e-mails, notes, or phone.  Feel free to contact us for ANYTHING!!! We update the newsletter sections of our website at the end of each week. The content includes what will be studied the following week, and upcoming tests, quizzes, and projects. Please check this on a regular basis to help with planning. We also suggest having your students get familiar with these websites as well. Many extra hints and resources will be placed on different sections to help out in various classes.</a:t>
            </a:r>
          </a:p>
          <a:p>
            <a:pPr eaLnBrk="1" hangingPunct="1">
              <a:lnSpc>
                <a:spcPct val="90000"/>
              </a:lnSpc>
              <a:defRPr/>
            </a:pPr>
            <a:r>
              <a:rPr lang="en-US" sz="1600" dirty="0" smtClean="0">
                <a:solidFill>
                  <a:schemeClr val="bg2"/>
                </a:solidFill>
                <a:effectLst>
                  <a:outerShdw blurRad="38100" dist="38100" dir="2700000" algn="tl">
                    <a:srgbClr val="000000"/>
                  </a:outerShdw>
                </a:effectLst>
                <a:latin typeface="Comic Sans MS" pitchFamily="66" charset="0"/>
              </a:rPr>
              <a:t>EDLINE – Edline is our online grading database. Please check this on a regular basis. Also, please refer to the Edline section of the 5</a:t>
            </a:r>
            <a:r>
              <a:rPr lang="en-US" sz="1600" baseline="30000" dirty="0" smtClean="0">
                <a:solidFill>
                  <a:schemeClr val="bg2"/>
                </a:solidFill>
                <a:effectLst>
                  <a:outerShdw blurRad="38100" dist="38100" dir="2700000" algn="tl">
                    <a:srgbClr val="000000"/>
                  </a:outerShdw>
                </a:effectLst>
                <a:latin typeface="Comic Sans MS" pitchFamily="66" charset="0"/>
              </a:rPr>
              <a:t>th</a:t>
            </a:r>
            <a:r>
              <a:rPr lang="en-US" sz="1600" dirty="0" smtClean="0">
                <a:solidFill>
                  <a:schemeClr val="bg2"/>
                </a:solidFill>
                <a:effectLst>
                  <a:outerShdw blurRad="38100" dist="38100" dir="2700000" algn="tl">
                    <a:srgbClr val="000000"/>
                  </a:outerShdw>
                </a:effectLst>
                <a:latin typeface="Comic Sans MS" pitchFamily="66" charset="0"/>
              </a:rPr>
              <a:t> Grade Handbook for more information. Teachers update grades about every two weeks. We suggest setting the account to receive email notification when new grades are posted.</a:t>
            </a:r>
          </a:p>
        </p:txBody>
      </p:sp>
      <p:pic>
        <p:nvPicPr>
          <p:cNvPr id="26628" name="Picture 4" descr="certifct"/>
          <p:cNvPicPr>
            <a:picLocks noGrp="1" noChangeAspect="1" noChangeArrowheads="1"/>
          </p:cNvPicPr>
          <p:nvPr>
            <p:ph sz="half" idx="2"/>
          </p:nvPr>
        </p:nvPicPr>
        <p:blipFill>
          <a:blip r:embed="rId2"/>
          <a:srcRect/>
          <a:stretch>
            <a:fillRect/>
          </a:stretch>
        </p:blipFill>
        <p:spPr>
          <a:xfrm rot="896764">
            <a:off x="7315200" y="228600"/>
            <a:ext cx="1447800" cy="1216025"/>
          </a:xfrm>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25000">
              <a:srgbClr val="01A78F"/>
            </a:gs>
            <a:gs pos="50000">
              <a:srgbClr val="FFFF00"/>
            </a:gs>
            <a:gs pos="75000">
              <a:srgbClr val="FF6633"/>
            </a:gs>
            <a:gs pos="100000">
              <a:srgbClr val="FF3399"/>
            </a:gs>
          </a:gsLst>
          <a:lin ang="27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defRPr/>
            </a:pPr>
            <a:r>
              <a:rPr lang="en-US" dirty="0" smtClean="0">
                <a:effectLst>
                  <a:outerShdw blurRad="38100" dist="38100" dir="2700000" algn="tl">
                    <a:srgbClr val="000000">
                      <a:alpha val="43137"/>
                    </a:srgbClr>
                  </a:outerShdw>
                </a:effectLst>
                <a:latin typeface="Comic Sans MS" pitchFamily="66" charset="0"/>
              </a:rPr>
              <a:t>Teacher Contact Information</a:t>
            </a:r>
          </a:p>
        </p:txBody>
      </p:sp>
      <p:sp>
        <p:nvSpPr>
          <p:cNvPr id="60419" name="Rectangle 3"/>
          <p:cNvSpPr>
            <a:spLocks noGrp="1" noChangeArrowheads="1"/>
          </p:cNvSpPr>
          <p:nvPr>
            <p:ph type="body" sz="half" idx="1"/>
          </p:nvPr>
        </p:nvSpPr>
        <p:spPr>
          <a:xfrm>
            <a:off x="1600200" y="1524000"/>
            <a:ext cx="7543800" cy="3962400"/>
          </a:xfrm>
        </p:spPr>
        <p:txBody>
          <a:bodyPr/>
          <a:lstStyle/>
          <a:p>
            <a:pPr algn="ctr" eaLnBrk="1" hangingPunct="1">
              <a:lnSpc>
                <a:spcPct val="90000"/>
              </a:lnSpc>
              <a:buFont typeface="Wingdings" pitchFamily="2" charset="2"/>
              <a:buNone/>
              <a:defRPr/>
            </a:pPr>
            <a:r>
              <a:rPr lang="en-US" sz="2800" dirty="0" smtClean="0">
                <a:effectLst>
                  <a:outerShdw blurRad="38100" dist="38100" dir="2700000" algn="tl">
                    <a:srgbClr val="FFFFFF"/>
                  </a:outerShdw>
                </a:effectLst>
              </a:rPr>
              <a:t>Miss Livingston(5A) Room 219</a:t>
            </a:r>
          </a:p>
          <a:p>
            <a:pPr lvl="1" algn="ctr" eaLnBrk="1" hangingPunct="1">
              <a:lnSpc>
                <a:spcPct val="90000"/>
              </a:lnSpc>
              <a:defRPr/>
            </a:pPr>
            <a:r>
              <a:rPr lang="en-US" sz="2400" u="sng" dirty="0" smtClean="0">
                <a:solidFill>
                  <a:schemeClr val="tx2"/>
                </a:solidFill>
                <a:effectLst>
                  <a:outerShdw blurRad="38100" dist="38100" dir="2700000" algn="tl">
                    <a:srgbClr val="000000"/>
                  </a:outerShdw>
                </a:effectLst>
                <a:hlinkClick r:id="rId2"/>
              </a:rPr>
              <a:t>e.livingston@stephen.org</a:t>
            </a:r>
            <a:endParaRPr lang="en-US" sz="2400" u="sng" dirty="0" smtClean="0">
              <a:solidFill>
                <a:schemeClr val="tx2"/>
              </a:solidFill>
              <a:effectLst>
                <a:outerShdw blurRad="38100" dist="38100" dir="2700000" algn="tl">
                  <a:srgbClr val="000000"/>
                </a:outerShdw>
              </a:effectLst>
            </a:endParaRPr>
          </a:p>
          <a:p>
            <a:pPr lvl="1" algn="ctr" eaLnBrk="1" hangingPunct="1">
              <a:lnSpc>
                <a:spcPct val="90000"/>
              </a:lnSpc>
              <a:buFont typeface="Wingdings" pitchFamily="2" charset="2"/>
              <a:buNone/>
              <a:defRPr/>
            </a:pPr>
            <a:r>
              <a:rPr lang="en-US" sz="2400" u="sng" dirty="0" smtClean="0">
                <a:effectLst>
                  <a:outerShdw blurRad="38100" dist="38100" dir="2700000" algn="tl">
                    <a:srgbClr val="FFFFFF"/>
                  </a:outerShdw>
                </a:effectLst>
              </a:rPr>
              <a:t>http://misslivingston.yolasite.com</a:t>
            </a:r>
            <a:endParaRPr lang="en-US" sz="2400" u="sng" dirty="0" smtClean="0">
              <a:solidFill>
                <a:schemeClr val="tx2"/>
              </a:solidFill>
              <a:effectLst>
                <a:outerShdw blurRad="38100" dist="38100" dir="2700000" algn="tl">
                  <a:srgbClr val="000000"/>
                </a:outerShdw>
              </a:effectLst>
            </a:endParaRPr>
          </a:p>
          <a:p>
            <a:pPr lvl="1" algn="ctr" eaLnBrk="1" hangingPunct="1">
              <a:lnSpc>
                <a:spcPct val="90000"/>
              </a:lnSpc>
              <a:buFont typeface="Wingdings" pitchFamily="2" charset="2"/>
              <a:buNone/>
              <a:defRPr/>
            </a:pPr>
            <a:r>
              <a:rPr lang="en-US" sz="2400" dirty="0" smtClean="0">
                <a:solidFill>
                  <a:srgbClr val="E6EE4E"/>
                </a:solidFill>
                <a:effectLst>
                  <a:outerShdw blurRad="38100" dist="38100" dir="2700000" algn="tl">
                    <a:srgbClr val="000000"/>
                  </a:outerShdw>
                </a:effectLst>
              </a:rPr>
              <a:t>Mrs. Wilds (5B) Room 218</a:t>
            </a:r>
          </a:p>
          <a:p>
            <a:pPr lvl="1" algn="ctr" eaLnBrk="1" hangingPunct="1">
              <a:lnSpc>
                <a:spcPct val="90000"/>
              </a:lnSpc>
              <a:buFont typeface="Wingdings" pitchFamily="2" charset="2"/>
              <a:buNone/>
              <a:defRPr/>
            </a:pPr>
            <a:r>
              <a:rPr lang="en-US" sz="2400" u="sng" dirty="0" smtClean="0">
                <a:solidFill>
                  <a:schemeClr val="accent2"/>
                </a:solidFill>
                <a:effectLst>
                  <a:outerShdw blurRad="38100" dist="38100" dir="2700000" algn="tl">
                    <a:srgbClr val="000000"/>
                  </a:outerShdw>
                </a:effectLst>
              </a:rPr>
              <a:t>j.wilds@stephen.org</a:t>
            </a:r>
          </a:p>
          <a:p>
            <a:pPr lvl="1" algn="ctr" eaLnBrk="1" hangingPunct="1">
              <a:lnSpc>
                <a:spcPct val="90000"/>
              </a:lnSpc>
              <a:buFont typeface="Wingdings" pitchFamily="2" charset="2"/>
              <a:buNone/>
              <a:defRPr/>
            </a:pPr>
            <a:r>
              <a:rPr lang="en-US" sz="2400" u="sng" dirty="0" smtClean="0">
                <a:effectLst>
                  <a:outerShdw blurRad="38100" dist="38100" dir="2700000" algn="tl">
                    <a:srgbClr val="FFFFFF"/>
                  </a:outerShdw>
                </a:effectLst>
                <a:hlinkClick r:id="rId3"/>
              </a:rPr>
              <a:t>http://mrswilds.synthasite.com/</a:t>
            </a:r>
            <a:endParaRPr lang="en-US" sz="2400" u="sng" dirty="0" smtClean="0">
              <a:effectLst>
                <a:outerShdw blurRad="38100" dist="38100" dir="2700000" algn="tl">
                  <a:srgbClr val="FFFFFF"/>
                </a:outerShdw>
              </a:effectLst>
            </a:endParaRPr>
          </a:p>
          <a:p>
            <a:pPr lvl="1" algn="ctr" eaLnBrk="1" hangingPunct="1">
              <a:lnSpc>
                <a:spcPct val="90000"/>
              </a:lnSpc>
              <a:buFont typeface="Wingdings" pitchFamily="2" charset="2"/>
              <a:buNone/>
              <a:defRPr/>
            </a:pPr>
            <a:r>
              <a:rPr lang="en-US" sz="2400" dirty="0" smtClean="0">
                <a:solidFill>
                  <a:srgbClr val="E6EE4E"/>
                </a:solidFill>
                <a:effectLst>
                  <a:outerShdw blurRad="38100" dist="38100" dir="2700000" algn="tl">
                    <a:srgbClr val="000000"/>
                  </a:outerShdw>
                </a:effectLst>
              </a:rPr>
              <a:t>Mrs. </a:t>
            </a:r>
            <a:r>
              <a:rPr lang="en-US" sz="2400" dirty="0" err="1" smtClean="0">
                <a:solidFill>
                  <a:srgbClr val="E6EE4E"/>
                </a:solidFill>
                <a:effectLst>
                  <a:outerShdw blurRad="38100" dist="38100" dir="2700000" algn="tl">
                    <a:srgbClr val="000000"/>
                  </a:outerShdw>
                </a:effectLst>
              </a:rPr>
              <a:t>Hagge</a:t>
            </a:r>
            <a:r>
              <a:rPr lang="en-US" sz="2400" dirty="0" smtClean="0">
                <a:solidFill>
                  <a:srgbClr val="E6EE4E"/>
                </a:solidFill>
                <a:effectLst>
                  <a:outerShdw blurRad="38100" dist="38100" dir="2700000" algn="tl">
                    <a:srgbClr val="000000"/>
                  </a:outerShdw>
                </a:effectLst>
              </a:rPr>
              <a:t>(5C) Room 220</a:t>
            </a:r>
          </a:p>
          <a:p>
            <a:pPr lvl="1" algn="ctr" eaLnBrk="1" hangingPunct="1">
              <a:lnSpc>
                <a:spcPct val="90000"/>
              </a:lnSpc>
              <a:defRPr/>
            </a:pPr>
            <a:r>
              <a:rPr lang="en-US" sz="2400" u="sng" dirty="0" smtClean="0">
                <a:solidFill>
                  <a:schemeClr val="folHlink"/>
                </a:solidFill>
                <a:effectLst>
                  <a:outerShdw blurRad="38100" dist="38100" dir="2700000" algn="tl">
                    <a:srgbClr val="000000"/>
                  </a:outerShdw>
                </a:effectLst>
              </a:rPr>
              <a:t>a.hagge@stephen.org</a:t>
            </a:r>
          </a:p>
          <a:p>
            <a:pPr lvl="1" algn="ctr" eaLnBrk="1" hangingPunct="1">
              <a:lnSpc>
                <a:spcPct val="90000"/>
              </a:lnSpc>
              <a:buFont typeface="Wingdings" pitchFamily="2" charset="2"/>
              <a:buNone/>
              <a:defRPr/>
            </a:pPr>
            <a:r>
              <a:rPr lang="en-US" u="sng" dirty="0" smtClean="0">
                <a:effectLst>
                  <a:outerShdw blurRad="38100" dist="38100" dir="2700000" algn="tl">
                    <a:srgbClr val="FFFFFF"/>
                  </a:outerShdw>
                </a:effectLst>
              </a:rPr>
              <a:t>http://mrshagge.yolasite.com</a:t>
            </a:r>
            <a:endParaRPr lang="en-US" sz="2400" u="sng" dirty="0" smtClean="0">
              <a:solidFill>
                <a:schemeClr val="folHlink"/>
              </a:solidFill>
              <a:effectLst>
                <a:outerShdw blurRad="38100" dist="38100" dir="2700000" algn="tl">
                  <a:srgbClr val="000000"/>
                </a:outerShdw>
              </a:effectLst>
            </a:endParaRPr>
          </a:p>
          <a:p>
            <a:pPr lvl="1" algn="ctr" eaLnBrk="1" hangingPunct="1">
              <a:lnSpc>
                <a:spcPct val="90000"/>
              </a:lnSpc>
              <a:buFont typeface="Wingdings" pitchFamily="2" charset="2"/>
              <a:buNone/>
              <a:defRPr/>
            </a:pPr>
            <a:endParaRPr lang="en-US" sz="2400" dirty="0" smtClean="0">
              <a:effectLst>
                <a:outerShdw blurRad="38100" dist="38100" dir="2700000" algn="tl">
                  <a:srgbClr val="FFFFFF"/>
                </a:outerShdw>
              </a:effectLst>
            </a:endParaRPr>
          </a:p>
        </p:txBody>
      </p:sp>
      <p:sp>
        <p:nvSpPr>
          <p:cNvPr id="27652" name="Text Box 14"/>
          <p:cNvSpPr txBox="1">
            <a:spLocks noChangeArrowheads="1"/>
          </p:cNvSpPr>
          <p:nvPr/>
        </p:nvSpPr>
        <p:spPr bwMode="auto">
          <a:xfrm>
            <a:off x="2971800" y="5486400"/>
            <a:ext cx="5181600" cy="1004888"/>
          </a:xfrm>
          <a:prstGeom prst="rect">
            <a:avLst/>
          </a:prstGeom>
          <a:noFill/>
          <a:ln w="9525">
            <a:noFill/>
            <a:miter lim="800000"/>
            <a:headEnd/>
            <a:tailEnd/>
          </a:ln>
        </p:spPr>
        <p:txBody>
          <a:bodyPr>
            <a:spAutoFit/>
          </a:bodyPr>
          <a:lstStyle/>
          <a:p>
            <a:pPr algn="ctr">
              <a:spcBef>
                <a:spcPct val="50000"/>
              </a:spcBef>
            </a:pPr>
            <a:r>
              <a:rPr lang="en-US" sz="2400">
                <a:latin typeface="Comic Sans MS" pitchFamily="66" charset="0"/>
              </a:rPr>
              <a:t>School Website: </a:t>
            </a:r>
            <a:r>
              <a:rPr lang="en-US" sz="2400">
                <a:latin typeface="Comic Sans MS" pitchFamily="66" charset="0"/>
                <a:hlinkClick r:id="rId4"/>
              </a:rPr>
              <a:t>www.stephen.org</a:t>
            </a:r>
            <a:endParaRPr lang="en-US" sz="2400">
              <a:latin typeface="Comic Sans MS" pitchFamily="66" charset="0"/>
            </a:endParaRPr>
          </a:p>
          <a:p>
            <a:pPr>
              <a:spcBef>
                <a:spcPct val="50000"/>
              </a:spcBef>
            </a:pPr>
            <a:r>
              <a:rPr lang="en-US" sz="2400">
                <a:latin typeface="Comic Sans MS" pitchFamily="66" charset="0"/>
              </a:rPr>
              <a:t> School Phone: (402) 896-0754</a:t>
            </a:r>
          </a:p>
        </p:txBody>
      </p:sp>
      <p:pic>
        <p:nvPicPr>
          <p:cNvPr id="27653" name="Picture 19" descr="MCj03341120000[1]"/>
          <p:cNvPicPr>
            <a:picLocks noChangeAspect="1" noChangeArrowheads="1"/>
          </p:cNvPicPr>
          <p:nvPr/>
        </p:nvPicPr>
        <p:blipFill>
          <a:blip r:embed="rId5"/>
          <a:srcRect/>
          <a:stretch>
            <a:fillRect/>
          </a:stretch>
        </p:blipFill>
        <p:spPr bwMode="auto">
          <a:xfrm>
            <a:off x="7599363" y="228600"/>
            <a:ext cx="1323975" cy="137160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t>  Classroom Rules</a:t>
            </a:r>
          </a:p>
        </p:txBody>
      </p:sp>
      <p:sp>
        <p:nvSpPr>
          <p:cNvPr id="49155" name="Rectangle 3"/>
          <p:cNvSpPr>
            <a:spLocks noGrp="1" noChangeArrowheads="1"/>
          </p:cNvSpPr>
          <p:nvPr>
            <p:ph type="body" sz="half" idx="1"/>
          </p:nvPr>
        </p:nvSpPr>
        <p:spPr>
          <a:xfrm>
            <a:off x="2438400" y="1600200"/>
            <a:ext cx="6210300" cy="5029200"/>
          </a:xfrm>
        </p:spPr>
        <p:txBody>
          <a:bodyPr/>
          <a:lstStyle/>
          <a:p>
            <a:pPr eaLnBrk="1" hangingPunct="1">
              <a:buFont typeface="Wingdings" pitchFamily="2" charset="2"/>
              <a:buNone/>
            </a:pPr>
            <a:endParaRPr lang="en-US" sz="2800" dirty="0" smtClean="0">
              <a:solidFill>
                <a:schemeClr val="tx2"/>
              </a:solidFill>
            </a:endParaRPr>
          </a:p>
          <a:p>
            <a:pPr algn="ctr" eaLnBrk="1" hangingPunct="1"/>
            <a:r>
              <a:rPr lang="en-US" sz="2200" dirty="0" smtClean="0">
                <a:solidFill>
                  <a:schemeClr val="tx2"/>
                </a:solidFill>
                <a:latin typeface="Comic Sans MS" pitchFamily="66" charset="0"/>
              </a:rPr>
              <a:t>Be Respectful, Be Safe, Be Christian, Be Responsible</a:t>
            </a:r>
          </a:p>
          <a:p>
            <a:pPr algn="ctr" eaLnBrk="1" hangingPunct="1"/>
            <a:r>
              <a:rPr lang="en-US" sz="2200" dirty="0" smtClean="0">
                <a:solidFill>
                  <a:schemeClr val="tx2"/>
                </a:solidFill>
                <a:latin typeface="Comic Sans MS" pitchFamily="66" charset="0"/>
              </a:rPr>
              <a:t>  Contribute to the learning environment.</a:t>
            </a:r>
          </a:p>
          <a:p>
            <a:pPr algn="ctr" eaLnBrk="1" hangingPunct="1"/>
            <a:r>
              <a:rPr lang="en-US" sz="2200" dirty="0" smtClean="0">
                <a:solidFill>
                  <a:schemeClr val="tx2"/>
                </a:solidFill>
                <a:latin typeface="Comic Sans MS" pitchFamily="66" charset="0"/>
              </a:rPr>
              <a:t>  Follow classroom procedures.</a:t>
            </a:r>
          </a:p>
          <a:p>
            <a:pPr algn="ctr" eaLnBrk="1" hangingPunct="1"/>
            <a:r>
              <a:rPr lang="en-US" sz="2200" dirty="0" smtClean="0">
                <a:solidFill>
                  <a:schemeClr val="tx2"/>
                </a:solidFill>
                <a:latin typeface="Comic Sans MS" pitchFamily="66" charset="0"/>
              </a:rPr>
              <a:t> Checkmark Chart</a:t>
            </a:r>
          </a:p>
          <a:p>
            <a:pPr algn="ctr" eaLnBrk="1" hangingPunct="1"/>
            <a:r>
              <a:rPr lang="en-US" sz="2200" dirty="0" smtClean="0">
                <a:solidFill>
                  <a:schemeClr val="tx2"/>
                </a:solidFill>
                <a:latin typeface="Comic Sans MS" pitchFamily="66" charset="0"/>
              </a:rPr>
              <a:t>Good News Cards</a:t>
            </a:r>
          </a:p>
          <a:p>
            <a:pPr algn="ctr" eaLnBrk="1" hangingPunct="1"/>
            <a:r>
              <a:rPr lang="en-US" sz="2200" dirty="0" smtClean="0">
                <a:solidFill>
                  <a:schemeClr val="tx2"/>
                </a:solidFill>
                <a:latin typeface="Comic Sans MS" pitchFamily="66" charset="0"/>
              </a:rPr>
              <a:t>Classroom Reward Systems</a:t>
            </a:r>
          </a:p>
          <a:p>
            <a:pPr algn="ctr" eaLnBrk="1" hangingPunct="1"/>
            <a:r>
              <a:rPr lang="en-US" sz="2200" dirty="0" smtClean="0">
                <a:solidFill>
                  <a:schemeClr val="tx2"/>
                </a:solidFill>
                <a:latin typeface="Comic Sans MS" pitchFamily="66" charset="0"/>
              </a:rPr>
              <a:t>5 Demerits=visit with Dr. Williby</a:t>
            </a:r>
          </a:p>
          <a:p>
            <a:pPr algn="ctr" eaLnBrk="1" hangingPunct="1"/>
            <a:r>
              <a:rPr lang="en-US" sz="2200" dirty="0" smtClean="0">
                <a:solidFill>
                  <a:schemeClr val="tx2"/>
                </a:solidFill>
                <a:latin typeface="Comic Sans MS" pitchFamily="66" charset="0"/>
              </a:rPr>
              <a:t>New Demerit Cards issued each QUARTER.</a:t>
            </a:r>
          </a:p>
        </p:txBody>
      </p:sp>
      <p:pic>
        <p:nvPicPr>
          <p:cNvPr id="17411" name="Picture 9" descr="luvskool"/>
          <p:cNvPicPr>
            <a:picLocks noGrp="1" noChangeAspect="1" noChangeArrowheads="1"/>
          </p:cNvPicPr>
          <p:nvPr>
            <p:ph sz="quarter" idx="2"/>
          </p:nvPr>
        </p:nvPicPr>
        <p:blipFill>
          <a:blip r:embed="rId2"/>
          <a:srcRect/>
          <a:stretch>
            <a:fillRect/>
          </a:stretch>
        </p:blipFill>
        <p:spPr>
          <a:xfrm>
            <a:off x="7086600" y="304800"/>
            <a:ext cx="1447800" cy="1371600"/>
          </a:xfrm>
        </p:spPr>
      </p:pic>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3200" dirty="0">
                <a:effectLst>
                  <a:outerShdw blurRad="38100" dist="38100" dir="2700000" algn="tl">
                    <a:srgbClr val="000000"/>
                  </a:outerShdw>
                </a:effectLst>
              </a:rPr>
              <a:t/>
            </a:r>
            <a:br>
              <a:rPr lang="en-US" sz="3200" dirty="0">
                <a:effectLst>
                  <a:outerShdw blurRad="38100" dist="38100" dir="2700000" algn="tl">
                    <a:srgbClr val="000000"/>
                  </a:outerShdw>
                </a:effectLst>
              </a:rPr>
            </a:br>
            <a:r>
              <a:rPr lang="en-US" sz="3200" dirty="0">
                <a:effectLst>
                  <a:outerShdw blurRad="38100" dist="38100" dir="2700000" algn="tl">
                    <a:srgbClr val="000000"/>
                  </a:outerShdw>
                </a:effectLst>
              </a:rPr>
              <a:t/>
            </a:r>
            <a:br>
              <a:rPr lang="en-US" sz="3200" dirty="0">
                <a:effectLst>
                  <a:outerShdw blurRad="38100" dist="38100" dir="2700000" algn="tl">
                    <a:srgbClr val="000000"/>
                  </a:outerShdw>
                </a:effectLst>
              </a:rPr>
            </a:br>
            <a:r>
              <a:rPr lang="en-US" sz="3200" dirty="0">
                <a:effectLst>
                  <a:outerShdw blurRad="38100" dist="38100" dir="2700000" algn="tl">
                    <a:srgbClr val="000000"/>
                  </a:outerShdw>
                </a:effectLst>
              </a:rPr>
              <a:t/>
            </a:r>
            <a:br>
              <a:rPr lang="en-US" sz="3200" dirty="0">
                <a:effectLst>
                  <a:outerShdw blurRad="38100" dist="38100" dir="2700000" algn="tl">
                    <a:srgbClr val="000000"/>
                  </a:outerShdw>
                </a:effectLst>
              </a:rPr>
            </a:br>
            <a:r>
              <a:rPr lang="en-US" sz="3200" dirty="0">
                <a:effectLst>
                  <a:outerShdw blurRad="38100" dist="38100" dir="2700000" algn="tl">
                    <a:srgbClr val="000000"/>
                  </a:outerShdw>
                </a:effectLst>
              </a:rPr>
              <a:t>Discipline with Purpose</a:t>
            </a:r>
          </a:p>
        </p:txBody>
      </p:sp>
      <p:sp>
        <p:nvSpPr>
          <p:cNvPr id="58371" name="Rectangle 3"/>
          <p:cNvSpPr>
            <a:spLocks noGrp="1" noChangeArrowheads="1"/>
          </p:cNvSpPr>
          <p:nvPr>
            <p:ph type="body" sz="half" idx="1"/>
          </p:nvPr>
        </p:nvSpPr>
        <p:spPr>
          <a:xfrm>
            <a:off x="2438400" y="1600200"/>
            <a:ext cx="5449888" cy="4495800"/>
          </a:xfrm>
        </p:spPr>
        <p:txBody>
          <a:bodyPr/>
          <a:lstStyle/>
          <a:p>
            <a:pPr eaLnBrk="1" hangingPunct="1">
              <a:lnSpc>
                <a:spcPct val="90000"/>
              </a:lnSpc>
              <a:buFont typeface="Wingdings" pitchFamily="2" charset="2"/>
              <a:buNone/>
              <a:defRPr/>
            </a:pPr>
            <a:endParaRPr lang="en-US" sz="2400" dirty="0">
              <a:solidFill>
                <a:schemeClr val="tx2"/>
              </a:solidFill>
              <a:effectLst>
                <a:outerShdw blurRad="38100" dist="38100" dir="2700000" algn="tl">
                  <a:srgbClr val="000000"/>
                </a:outerShdw>
              </a:effectLst>
            </a:endParaRPr>
          </a:p>
          <a:p>
            <a:pPr eaLnBrk="1" hangingPunct="1">
              <a:lnSpc>
                <a:spcPct val="90000"/>
              </a:lnSpc>
              <a:buClr>
                <a:schemeClr val="tx2"/>
              </a:buClr>
              <a:defRPr/>
            </a:pPr>
            <a:r>
              <a:rPr lang="en-US" sz="2400" dirty="0">
                <a:solidFill>
                  <a:schemeClr val="tx2"/>
                </a:solidFill>
                <a:effectLst>
                  <a:outerShdw blurRad="38100" dist="38100" dir="2700000" algn="tl">
                    <a:srgbClr val="000000"/>
                  </a:outerShdw>
                </a:effectLst>
              </a:rPr>
              <a:t>We will be incorporating the DWP skills into our everyday lives.</a:t>
            </a:r>
          </a:p>
          <a:p>
            <a:pPr eaLnBrk="1" hangingPunct="1">
              <a:lnSpc>
                <a:spcPct val="90000"/>
              </a:lnSpc>
              <a:defRPr/>
            </a:pPr>
            <a:endParaRPr lang="en-US" sz="2400" dirty="0">
              <a:solidFill>
                <a:schemeClr val="hlink"/>
              </a:solidFill>
              <a:effectLst>
                <a:outerShdw blurRad="38100" dist="38100" dir="2700000" algn="tl">
                  <a:srgbClr val="000000"/>
                </a:outerShdw>
              </a:effectLst>
            </a:endParaRPr>
          </a:p>
          <a:p>
            <a:pPr eaLnBrk="1" hangingPunct="1">
              <a:lnSpc>
                <a:spcPct val="90000"/>
              </a:lnSpc>
              <a:defRPr/>
            </a:pPr>
            <a:r>
              <a:rPr lang="en-US" sz="2400" dirty="0">
                <a:solidFill>
                  <a:schemeClr val="hlink"/>
                </a:solidFill>
                <a:effectLst>
                  <a:outerShdw blurRad="38100" dist="38100" dir="2700000" algn="tl">
                    <a:srgbClr val="000000"/>
                  </a:outerShdw>
                </a:effectLst>
              </a:rPr>
              <a:t>We will be completing activities and lessons using the 15 self-discipline skills.</a:t>
            </a:r>
          </a:p>
          <a:p>
            <a:pPr eaLnBrk="1" hangingPunct="1">
              <a:lnSpc>
                <a:spcPct val="90000"/>
              </a:lnSpc>
              <a:defRPr/>
            </a:pPr>
            <a:endParaRPr lang="en-US" sz="2400" dirty="0">
              <a:solidFill>
                <a:srgbClr val="6600CC"/>
              </a:solidFill>
              <a:effectLst>
                <a:outerShdw blurRad="38100" dist="38100" dir="2700000" algn="tl">
                  <a:srgbClr val="000000"/>
                </a:outerShdw>
              </a:effectLst>
            </a:endParaRPr>
          </a:p>
          <a:p>
            <a:pPr eaLnBrk="1" hangingPunct="1">
              <a:lnSpc>
                <a:spcPct val="90000"/>
              </a:lnSpc>
              <a:defRPr/>
            </a:pPr>
            <a:r>
              <a:rPr lang="en-US" sz="2400" dirty="0">
                <a:solidFill>
                  <a:srgbClr val="6600CC"/>
                </a:solidFill>
                <a:effectLst>
                  <a:outerShdw blurRad="38100" dist="38100" dir="2700000" algn="tl">
                    <a:srgbClr val="000000"/>
                  </a:outerShdw>
                </a:effectLst>
              </a:rPr>
              <a:t>Students will be recognized for using these skills throughout the year.</a:t>
            </a:r>
          </a:p>
        </p:txBody>
      </p:sp>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362200" y="0"/>
            <a:ext cx="6477000" cy="3657600"/>
          </a:xfrm>
        </p:spPr>
        <p:txBody>
          <a:bodyPr/>
          <a:lstStyle/>
          <a:p>
            <a:r>
              <a:rPr lang="en-US" sz="3200" smtClean="0">
                <a:effectLst/>
                <a:latin typeface="Comic Sans MS" pitchFamily="66" charset="0"/>
              </a:rPr>
              <a:t>Language Arts</a:t>
            </a:r>
            <a:br>
              <a:rPr lang="en-US" sz="3200" smtClean="0">
                <a:effectLst/>
                <a:latin typeface="Comic Sans MS" pitchFamily="66" charset="0"/>
              </a:rPr>
            </a:br>
            <a:r>
              <a:rPr lang="en-US" sz="1400" b="1" u="sng" smtClean="0">
                <a:effectLst/>
                <a:latin typeface="Comic Sans MS" pitchFamily="66" charset="0"/>
              </a:rPr>
              <a:t>Reading:</a:t>
            </a:r>
            <a:r>
              <a:rPr lang="en-US" sz="1400" smtClean="0">
                <a:effectLst/>
                <a:latin typeface="Comic Sans MS" pitchFamily="66" charset="0"/>
              </a:rPr>
              <a:t> Our Reading Series is </a:t>
            </a:r>
            <a:r>
              <a:rPr lang="en-US" sz="1400" i="1" smtClean="0">
                <a:effectLst/>
                <a:latin typeface="Comic Sans MS" pitchFamily="66" charset="0"/>
              </a:rPr>
              <a:t>Houghton Mifflin McGraw Hill</a:t>
            </a:r>
            <a:r>
              <a:rPr lang="en-US" sz="1400" smtClean="0">
                <a:effectLst/>
                <a:latin typeface="Comic Sans MS" pitchFamily="66" charset="0"/>
              </a:rPr>
              <a:t>. Each unit consists of 5 short stories that are centered around the same theme. Each story within the units introduce and review various</a:t>
            </a:r>
            <a:r>
              <a:rPr lang="en-US" sz="1800" smtClean="0">
                <a:effectLst/>
                <a:latin typeface="Comic Sans MS" pitchFamily="66" charset="0"/>
              </a:rPr>
              <a:t> </a:t>
            </a:r>
            <a:r>
              <a:rPr lang="en-US" sz="1400" smtClean="0">
                <a:effectLst/>
                <a:latin typeface="Comic Sans MS" pitchFamily="66" charset="0"/>
              </a:rPr>
              <a:t>reading comprehension skills. These skills include: main idea and supporting details, inferencing, summarizing, problem and solution, cause and effect, character traits, plot, compare and contrast, and many more. When we are using the basal, students will be in guided reading groups. These are based on results of a “pretest” over skills and vocabulary. These groups can change! During Guided Reading each week, students will meet with the teacher to practice these skills on their level, work on centers that coincide with the theme, and independent work that reviews the skill in Reading, Spelling, Vocab, Writing, and/or Grammar.  We will also assess the students’ fluency quarterly. Students will also practice these skills through completion of monthly book project and/or questions. Students will be assessed through tests, worksheets, discussions, and teacher observations.</a:t>
            </a:r>
          </a:p>
        </p:txBody>
      </p:sp>
      <p:sp>
        <p:nvSpPr>
          <p:cNvPr id="29699" name="Rectangle 3"/>
          <p:cNvSpPr>
            <a:spLocks noGrp="1" noChangeArrowheads="1"/>
          </p:cNvSpPr>
          <p:nvPr>
            <p:ph type="body" idx="1"/>
          </p:nvPr>
        </p:nvSpPr>
        <p:spPr>
          <a:xfrm>
            <a:off x="2209800" y="3733800"/>
            <a:ext cx="6705600" cy="4495800"/>
          </a:xfrm>
        </p:spPr>
        <p:txBody>
          <a:bodyPr/>
          <a:lstStyle/>
          <a:p>
            <a:pPr eaLnBrk="1" hangingPunct="1">
              <a:buFont typeface="Wingdings" pitchFamily="2" charset="2"/>
              <a:buNone/>
              <a:defRPr/>
            </a:pPr>
            <a:r>
              <a:rPr lang="en-US" sz="1400" b="1" u="sng" dirty="0" smtClean="0">
                <a:solidFill>
                  <a:srgbClr val="009900"/>
                </a:solidFill>
                <a:latin typeface="Comic Sans MS" pitchFamily="66" charset="0"/>
              </a:rPr>
              <a:t>Writing:</a:t>
            </a:r>
            <a:r>
              <a:rPr lang="en-US" sz="1400" b="1" dirty="0" smtClean="0">
                <a:solidFill>
                  <a:srgbClr val="009900"/>
                </a:solidFill>
                <a:latin typeface="Comic Sans MS" pitchFamily="66" charset="0"/>
              </a:rPr>
              <a:t> </a:t>
            </a:r>
            <a:r>
              <a:rPr lang="en-US" sz="1400" dirty="0" smtClean="0">
                <a:solidFill>
                  <a:srgbClr val="009900"/>
                </a:solidFill>
                <a:latin typeface="Comic Sans MS" pitchFamily="66" charset="0"/>
              </a:rPr>
              <a:t>Writing in 5</a:t>
            </a:r>
            <a:r>
              <a:rPr lang="en-US" sz="1400" baseline="30000" dirty="0" smtClean="0">
                <a:solidFill>
                  <a:srgbClr val="009900"/>
                </a:solidFill>
                <a:latin typeface="Comic Sans MS" pitchFamily="66" charset="0"/>
              </a:rPr>
              <a:t>th</a:t>
            </a:r>
            <a:r>
              <a:rPr lang="en-US" sz="1400" dirty="0" smtClean="0">
                <a:solidFill>
                  <a:srgbClr val="009900"/>
                </a:solidFill>
                <a:latin typeface="Comic Sans MS" pitchFamily="66" charset="0"/>
              </a:rPr>
              <a:t> grade consists of using the 6 traits in their everyday writing. These six traits are: voice, word choice, sentence fluency, conventions, ideas, and organization. We will complete mini lessons/activities on each of these traits and apply that particular trait to bigger writing pieces. The types of writing pieces that we will work on are: letters, descriptive, persuasive, narrative, and expository. We will also share picture books that model this trait well so students can “hear” what that trait sound like. Students will also create monthly poems in their sketch pads. The goal of these is to introduce them to various poetry styles. Students will also complete a monthly poem. This will expose them to a variety of poetry and let the students write in a creative manner!</a:t>
            </a:r>
          </a:p>
          <a:p>
            <a:pPr eaLnBrk="1" hangingPunct="1">
              <a:buFont typeface="Wingdings" pitchFamily="2" charset="2"/>
              <a:buNone/>
              <a:defRPr/>
            </a:pPr>
            <a:r>
              <a:rPr lang="en-US" sz="1600" b="1" i="1" dirty="0" smtClean="0">
                <a:solidFill>
                  <a:srgbClr val="CC3399"/>
                </a:solidFill>
              </a:rPr>
              <a:t>Novel Sets: </a:t>
            </a:r>
            <a:r>
              <a:rPr lang="en-US" sz="1600" b="1" i="1" u="sng" dirty="0" smtClean="0">
                <a:solidFill>
                  <a:srgbClr val="CC3399"/>
                </a:solidFill>
              </a:rPr>
              <a:t>Hatchet</a:t>
            </a:r>
            <a:r>
              <a:rPr lang="en-US" sz="1600" b="1" i="1" dirty="0" smtClean="0">
                <a:solidFill>
                  <a:srgbClr val="CC3399"/>
                </a:solidFill>
              </a:rPr>
              <a:t>, </a:t>
            </a:r>
            <a:r>
              <a:rPr lang="en-US" sz="1600" b="1" i="1" u="sng" dirty="0" smtClean="0">
                <a:solidFill>
                  <a:srgbClr val="CC3399"/>
                </a:solidFill>
              </a:rPr>
              <a:t>Flush</a:t>
            </a:r>
            <a:r>
              <a:rPr lang="en-US" sz="1600" b="1" i="1" dirty="0" smtClean="0">
                <a:solidFill>
                  <a:srgbClr val="CC3399"/>
                </a:solidFill>
              </a:rPr>
              <a:t>, </a:t>
            </a:r>
            <a:r>
              <a:rPr lang="en-US" sz="1600" b="1" i="1" u="sng" dirty="0" smtClean="0">
                <a:solidFill>
                  <a:srgbClr val="CC3399"/>
                </a:solidFill>
              </a:rPr>
              <a:t>Radio Fifth Grade</a:t>
            </a:r>
            <a:r>
              <a:rPr lang="en-US" sz="1600" b="1" i="1" dirty="0" smtClean="0">
                <a:solidFill>
                  <a:srgbClr val="CC3399"/>
                </a:solidFill>
              </a:rPr>
              <a:t>, and many more!</a:t>
            </a:r>
          </a:p>
          <a:p>
            <a:pPr lvl="1" eaLnBrk="1" hangingPunct="1">
              <a:buFont typeface="Wingdings" pitchFamily="2" charset="2"/>
              <a:buNone/>
              <a:defRPr/>
            </a:pPr>
            <a:endParaRPr lang="en-US" sz="1600" dirty="0" smtClean="0"/>
          </a:p>
          <a:p>
            <a:pPr lvl="1" eaLnBrk="1" hangingPunct="1">
              <a:buFont typeface="Wingdings" pitchFamily="2" charset="2"/>
              <a:buNone/>
              <a:defRPr/>
            </a:pPr>
            <a:endParaRPr lang="en-US" b="1" i="1" dirty="0" smtClean="0">
              <a:solidFill>
                <a:srgbClr val="0000CC"/>
              </a:solidFill>
            </a:endParaRPr>
          </a:p>
          <a:p>
            <a:pPr lvl="1" eaLnBrk="1" hangingPunct="1">
              <a:buFont typeface="Wingdings" pitchFamily="2" charset="2"/>
              <a:buNone/>
              <a:defRPr/>
            </a:pPr>
            <a:endParaRPr lang="en-US" dirty="0" smtClean="0"/>
          </a:p>
          <a:p>
            <a:pPr>
              <a:defRPr/>
            </a:pPr>
            <a:endParaRPr lang="en-US" dirty="0" smtClean="0">
              <a:effectLst/>
            </a:endParaRPr>
          </a:p>
        </p:txBody>
      </p:sp>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smtClean="0"/>
              <a:t>Language Arts Continued</a:t>
            </a:r>
          </a:p>
        </p:txBody>
      </p:sp>
      <p:sp>
        <p:nvSpPr>
          <p:cNvPr id="50179" name="Rectangle 3"/>
          <p:cNvSpPr>
            <a:spLocks noGrp="1" noChangeArrowheads="1"/>
          </p:cNvSpPr>
          <p:nvPr>
            <p:ph type="body" sz="half" idx="1"/>
          </p:nvPr>
        </p:nvSpPr>
        <p:spPr>
          <a:xfrm>
            <a:off x="2438400" y="990600"/>
            <a:ext cx="6248400" cy="2438400"/>
          </a:xfrm>
        </p:spPr>
        <p:txBody>
          <a:bodyPr/>
          <a:lstStyle/>
          <a:p>
            <a:pPr eaLnBrk="1" hangingPunct="1">
              <a:defRPr/>
            </a:pPr>
            <a:r>
              <a:rPr lang="en-US" sz="1400" b="1" u="sng" dirty="0" smtClean="0">
                <a:solidFill>
                  <a:srgbClr val="0000CC"/>
                </a:solidFill>
                <a:latin typeface="Comic Sans MS" pitchFamily="66" charset="0"/>
              </a:rPr>
              <a:t>Grammar Workshop</a:t>
            </a:r>
            <a:r>
              <a:rPr lang="en-US" sz="1400" u="sng" dirty="0" smtClean="0">
                <a:latin typeface="Comic Sans MS" pitchFamily="66" charset="0"/>
              </a:rPr>
              <a:t> </a:t>
            </a:r>
            <a:r>
              <a:rPr lang="en-US" sz="1400" dirty="0" smtClean="0">
                <a:latin typeface="Comic Sans MS" pitchFamily="66" charset="0"/>
              </a:rPr>
              <a:t>Grammar coincides with our Reading Series. Grammar skills will be applied to their writing and reading. Topics that will be covered in 5</a:t>
            </a:r>
            <a:r>
              <a:rPr lang="en-US" sz="1400" baseline="30000" dirty="0" smtClean="0">
                <a:latin typeface="Comic Sans MS" pitchFamily="66" charset="0"/>
              </a:rPr>
              <a:t>th</a:t>
            </a:r>
            <a:r>
              <a:rPr lang="en-US" sz="1400" dirty="0" smtClean="0">
                <a:latin typeface="Comic Sans MS" pitchFamily="66" charset="0"/>
              </a:rPr>
              <a:t> grade are: sentences, fragments, types of sentences, pronouns, nouns, verbs, adverbs, adjectives, prepositions, interjections, conjunctions, and more! Students will be assessed through worksheets, book practice pages, tests, and projects. This series comes with a wonderful online resource that provides additional practice and games. It is organized by Units and Lessons.</a:t>
            </a:r>
          </a:p>
          <a:p>
            <a:pPr eaLnBrk="1" hangingPunct="1">
              <a:defRPr/>
            </a:pPr>
            <a:endParaRPr lang="en-US" sz="1400" dirty="0" smtClean="0">
              <a:latin typeface="Comic Sans MS" pitchFamily="66" charset="0"/>
            </a:endParaRPr>
          </a:p>
          <a:p>
            <a:pPr eaLnBrk="1" hangingPunct="1">
              <a:defRPr/>
            </a:pPr>
            <a:endParaRPr lang="en-US" sz="1400" u="sng" dirty="0" smtClean="0">
              <a:latin typeface="Comic Sans MS" pitchFamily="66" charset="0"/>
            </a:endParaRPr>
          </a:p>
        </p:txBody>
      </p:sp>
      <p:pic>
        <p:nvPicPr>
          <p:cNvPr id="20483" name="Picture 5" descr="big_bookworm_color"/>
          <p:cNvPicPr>
            <a:picLocks noChangeAspect="1" noChangeArrowheads="1"/>
          </p:cNvPicPr>
          <p:nvPr/>
        </p:nvPicPr>
        <p:blipFill>
          <a:blip r:embed="rId2"/>
          <a:srcRect/>
          <a:stretch>
            <a:fillRect/>
          </a:stretch>
        </p:blipFill>
        <p:spPr bwMode="auto">
          <a:xfrm>
            <a:off x="4800600" y="4495800"/>
            <a:ext cx="1676400" cy="1676400"/>
          </a:xfrm>
          <a:prstGeom prst="rect">
            <a:avLst/>
          </a:prstGeom>
          <a:noFill/>
          <a:ln w="9525">
            <a:noFill/>
            <a:miter lim="800000"/>
            <a:headEnd/>
            <a:tailEnd/>
          </a:ln>
        </p:spPr>
      </p:pic>
      <p:sp>
        <p:nvSpPr>
          <p:cNvPr id="50180" name="Rectangle 4"/>
          <p:cNvSpPr>
            <a:spLocks noChangeArrowheads="1"/>
          </p:cNvSpPr>
          <p:nvPr/>
        </p:nvSpPr>
        <p:spPr bwMode="auto">
          <a:xfrm>
            <a:off x="2590800" y="2743200"/>
            <a:ext cx="6019800" cy="3124200"/>
          </a:xfrm>
          <a:prstGeom prst="rect">
            <a:avLst/>
          </a:prstGeom>
          <a:noFill/>
          <a:ln w="9525">
            <a:noFill/>
            <a:miter lim="800000"/>
            <a:headEnd/>
            <a:tailEnd/>
          </a:ln>
        </p:spPr>
        <p:txBody>
          <a:bodyPr/>
          <a:lstStyle/>
          <a:p>
            <a:pPr marL="342900" indent="-342900">
              <a:spcBef>
                <a:spcPct val="20000"/>
              </a:spcBef>
              <a:buClr>
                <a:schemeClr val="hlink"/>
              </a:buClr>
              <a:buSzPct val="70000"/>
              <a:buFont typeface="Wingdings" pitchFamily="2" charset="2"/>
              <a:buChar char="n"/>
              <a:defRPr/>
            </a:pPr>
            <a:r>
              <a:rPr lang="en-US" sz="1400" b="1" u="sng" dirty="0">
                <a:solidFill>
                  <a:srgbClr val="0000CC"/>
                </a:solidFill>
                <a:effectLst>
                  <a:outerShdw blurRad="38100" dist="38100" dir="2700000" algn="tl">
                    <a:srgbClr val="C0C0C0"/>
                  </a:outerShdw>
                </a:effectLst>
                <a:latin typeface="Comic Sans MS" pitchFamily="66" charset="0"/>
              </a:rPr>
              <a:t>Vocabulary Workshop</a:t>
            </a:r>
            <a:r>
              <a:rPr lang="en-US" sz="1400" b="1" dirty="0">
                <a:solidFill>
                  <a:srgbClr val="0000CC"/>
                </a:solidFill>
                <a:effectLst>
                  <a:outerShdw blurRad="38100" dist="38100" dir="2700000" algn="tl">
                    <a:srgbClr val="C0C0C0"/>
                  </a:outerShdw>
                </a:effectLst>
                <a:latin typeface="Comic Sans MS" pitchFamily="66" charset="0"/>
              </a:rPr>
              <a:t>: </a:t>
            </a:r>
            <a:r>
              <a:rPr lang="en-US" sz="1400" dirty="0">
                <a:effectLst>
                  <a:outerShdw blurRad="38100" dist="38100" dir="2700000" algn="tl">
                    <a:srgbClr val="C0C0C0"/>
                  </a:outerShdw>
                </a:effectLst>
                <a:latin typeface="Comic Sans MS" pitchFamily="66" charset="0"/>
              </a:rPr>
              <a:t>Students will learn a new unit of 12 Vocabulary Words every two weeks. Students will practice using these words in both their writing and conversation. Students will use the Vocabulary Workshop book. This book provides an excellent online resource where students can practice these words through various games. Their Vocabulary assignments and tests will be included in their spelling grade.</a:t>
            </a:r>
            <a:endParaRPr lang="en-US" sz="2800" i="1" dirty="0">
              <a:effectLst>
                <a:outerShdw blurRad="38100" dist="38100" dir="2700000" algn="tl">
                  <a:srgbClr val="C0C0C0"/>
                </a:outerShdw>
              </a:effectLst>
            </a:endParaRPr>
          </a:p>
        </p:txBody>
      </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descr="MCj04041550000[1]"/>
          <p:cNvPicPr>
            <a:picLocks noGrp="1" noChangeAspect="1" noChangeArrowheads="1"/>
          </p:cNvPicPr>
          <p:nvPr>
            <p:ph sz="quarter" idx="4294967295"/>
          </p:nvPr>
        </p:nvPicPr>
        <p:blipFill>
          <a:blip r:embed="rId2"/>
          <a:srcRect/>
          <a:stretch>
            <a:fillRect/>
          </a:stretch>
        </p:blipFill>
        <p:spPr>
          <a:xfrm>
            <a:off x="7734300" y="228600"/>
            <a:ext cx="1409700" cy="1447800"/>
          </a:xfrm>
        </p:spPr>
      </p:pic>
      <p:sp>
        <p:nvSpPr>
          <p:cNvPr id="52226" name="Rectangle 2"/>
          <p:cNvSpPr>
            <a:spLocks noGrp="1" noChangeArrowheads="1"/>
          </p:cNvSpPr>
          <p:nvPr>
            <p:ph type="title" idx="4294967295"/>
          </p:nvPr>
        </p:nvSpPr>
        <p:spPr>
          <a:xfrm>
            <a:off x="2971800" y="228600"/>
            <a:ext cx="6400800" cy="1219200"/>
          </a:xfrm>
        </p:spPr>
        <p:txBody>
          <a:bodyPr/>
          <a:lstStyle/>
          <a:p>
            <a:pPr eaLnBrk="1" hangingPunct="1">
              <a:defRPr/>
            </a:pPr>
            <a:r>
              <a:rPr lang="en-US" dirty="0" smtClean="0">
                <a:latin typeface="Comic Sans MS" pitchFamily="66" charset="0"/>
              </a:rPr>
              <a:t>Math</a:t>
            </a:r>
          </a:p>
        </p:txBody>
      </p:sp>
      <p:sp>
        <p:nvSpPr>
          <p:cNvPr id="52227" name="Rectangle 3"/>
          <p:cNvSpPr>
            <a:spLocks noGrp="1" noChangeArrowheads="1"/>
          </p:cNvSpPr>
          <p:nvPr>
            <p:ph type="body" sz="half" idx="4294967295"/>
          </p:nvPr>
        </p:nvSpPr>
        <p:spPr>
          <a:xfrm>
            <a:off x="2209800" y="1066800"/>
            <a:ext cx="6096000" cy="5791200"/>
          </a:xfrm>
        </p:spPr>
        <p:txBody>
          <a:bodyPr/>
          <a:lstStyle/>
          <a:p>
            <a:pPr algn="ctr" eaLnBrk="1" hangingPunct="1">
              <a:lnSpc>
                <a:spcPct val="80000"/>
              </a:lnSpc>
              <a:defRPr/>
            </a:pPr>
            <a:r>
              <a:rPr lang="en-US" sz="1800" b="1" dirty="0" smtClean="0">
                <a:solidFill>
                  <a:schemeClr val="bg2"/>
                </a:solidFill>
                <a:latin typeface="Comic Sans MS" pitchFamily="66" charset="0"/>
              </a:rPr>
              <a:t>Houghton Mifflin Mathematics</a:t>
            </a:r>
          </a:p>
          <a:p>
            <a:pPr eaLnBrk="1" hangingPunct="1">
              <a:lnSpc>
                <a:spcPct val="80000"/>
              </a:lnSpc>
              <a:buFont typeface="Wingdings" pitchFamily="2" charset="2"/>
              <a:buNone/>
              <a:defRPr/>
            </a:pPr>
            <a:r>
              <a:rPr lang="en-US" sz="900" dirty="0" smtClean="0">
                <a:solidFill>
                  <a:schemeClr val="bg2"/>
                </a:solidFill>
                <a:latin typeface="Comic Sans MS" pitchFamily="66" charset="0"/>
              </a:rPr>
              <a:t>  </a:t>
            </a:r>
            <a:r>
              <a:rPr lang="en-US" sz="1300" dirty="0" smtClean="0">
                <a:solidFill>
                  <a:schemeClr val="bg2"/>
                </a:solidFill>
                <a:latin typeface="Comic Sans MS" pitchFamily="66" charset="0"/>
              </a:rPr>
              <a:t>Students will learn about many different topics in 5</a:t>
            </a:r>
            <a:r>
              <a:rPr lang="en-US" sz="1300" baseline="30000" dirty="0" smtClean="0">
                <a:solidFill>
                  <a:schemeClr val="bg2"/>
                </a:solidFill>
                <a:latin typeface="Comic Sans MS" pitchFamily="66" charset="0"/>
              </a:rPr>
              <a:t>th</a:t>
            </a:r>
            <a:r>
              <a:rPr lang="en-US" sz="1300" dirty="0" smtClean="0">
                <a:solidFill>
                  <a:schemeClr val="bg2"/>
                </a:solidFill>
                <a:latin typeface="Comic Sans MS" pitchFamily="66" charset="0"/>
              </a:rPr>
              <a:t> grade. Some of these are a review of previous years and some are new building off other concepts. The skills that we will learn and review in fifth grade are: place value of whole numbers and decimals, rounding, estimating, addition and subtractions of whole numbers and decimals, multiplication and division of whole numbers and decimals, number theory (factors, multiples, prime and composite numbers, greatest common factor, least common multiple, measurement both customary and metric, geometry, and fractions. Students will be assessed over these skills through in class instruction and observation, daily work, and quizzes and tests. If students receive below 75%-80% on these assignments, I will ask that they correct the missed problems. This will help me to know if they have grasped that particular concept. Students will also work on mastering math facts through Mad Minutes. We will do these about 2 times/week. In order to pass the operation, they need to get 45 out of 50. What Mad Minutes that aren’t passed in 5</a:t>
            </a:r>
            <a:r>
              <a:rPr lang="en-US" sz="1300" baseline="30000" dirty="0" smtClean="0">
                <a:solidFill>
                  <a:schemeClr val="bg2"/>
                </a:solidFill>
                <a:latin typeface="Comic Sans MS" pitchFamily="66" charset="0"/>
              </a:rPr>
              <a:t>th</a:t>
            </a:r>
            <a:r>
              <a:rPr lang="en-US" sz="1300" dirty="0" smtClean="0">
                <a:solidFill>
                  <a:schemeClr val="bg2"/>
                </a:solidFill>
                <a:latin typeface="Comic Sans MS" pitchFamily="66" charset="0"/>
              </a:rPr>
              <a:t> grade will be continued in Middle School. We will also complete an Archdiocesan Assessment in the Spring. The students will need to see what Math Skills are used in planning a party on a budget. What a great way to apply what they know!</a:t>
            </a:r>
          </a:p>
          <a:p>
            <a:pPr eaLnBrk="1" hangingPunct="1">
              <a:lnSpc>
                <a:spcPct val="80000"/>
              </a:lnSpc>
              <a:buFont typeface="Wingdings" pitchFamily="2" charset="2"/>
              <a:buNone/>
              <a:defRPr/>
            </a:pPr>
            <a:endParaRPr lang="en-US" sz="1300" dirty="0" smtClean="0">
              <a:solidFill>
                <a:schemeClr val="bg2"/>
              </a:solidFill>
              <a:latin typeface="Comic Sans MS" pitchFamily="66" charset="0"/>
            </a:endParaRPr>
          </a:p>
          <a:p>
            <a:pPr eaLnBrk="1" hangingPunct="1">
              <a:lnSpc>
                <a:spcPct val="80000"/>
              </a:lnSpc>
              <a:buFont typeface="Wingdings" pitchFamily="2" charset="2"/>
              <a:buNone/>
              <a:defRPr/>
            </a:pPr>
            <a:r>
              <a:rPr lang="en-US" sz="1300" dirty="0" smtClean="0">
                <a:solidFill>
                  <a:schemeClr val="bg2"/>
                </a:solidFill>
                <a:latin typeface="Comic Sans MS" pitchFamily="66" charset="0"/>
              </a:rPr>
              <a:t>On the Math Section of my website, I will also include websites of games that will help them review for tests. </a:t>
            </a:r>
          </a:p>
          <a:p>
            <a:pPr eaLnBrk="1" hangingPunct="1">
              <a:lnSpc>
                <a:spcPct val="80000"/>
              </a:lnSpc>
              <a:buFont typeface="Wingdings" pitchFamily="2" charset="2"/>
              <a:buNone/>
              <a:defRPr/>
            </a:pPr>
            <a:r>
              <a:rPr lang="en-US" sz="1300" dirty="0" smtClean="0">
                <a:solidFill>
                  <a:schemeClr val="bg2"/>
                </a:solidFill>
                <a:latin typeface="Comic Sans MS" pitchFamily="66" charset="0"/>
              </a:rPr>
              <a:t/>
            </a:r>
            <a:br>
              <a:rPr lang="en-US" sz="1300" dirty="0" smtClean="0">
                <a:solidFill>
                  <a:schemeClr val="bg2"/>
                </a:solidFill>
                <a:latin typeface="Comic Sans MS" pitchFamily="66" charset="0"/>
              </a:rPr>
            </a:br>
            <a:r>
              <a:rPr lang="en-US" sz="1300" dirty="0" smtClean="0">
                <a:solidFill>
                  <a:schemeClr val="bg2"/>
                </a:solidFill>
                <a:latin typeface="Comic Sans MS" pitchFamily="66" charset="0"/>
              </a:rPr>
              <a:t>Students will have Math 4 days a week. Tuesday through Thursday for 45 minutes and an hour on Friday. Friday’s longer class helps us review what we have learned through games and assessments.</a:t>
            </a:r>
          </a:p>
          <a:p>
            <a:pPr eaLnBrk="1" hangingPunct="1">
              <a:lnSpc>
                <a:spcPct val="80000"/>
              </a:lnSpc>
              <a:buFont typeface="Wingdings" pitchFamily="2" charset="2"/>
              <a:buNone/>
              <a:defRPr/>
            </a:pPr>
            <a:endParaRPr lang="en-US" sz="1300" dirty="0" smtClean="0">
              <a:solidFill>
                <a:schemeClr val="bg2"/>
              </a:solidFill>
              <a:latin typeface="Comic Sans MS" pitchFamily="66" charset="0"/>
            </a:endParaRPr>
          </a:p>
          <a:p>
            <a:pPr eaLnBrk="1" hangingPunct="1">
              <a:lnSpc>
                <a:spcPct val="80000"/>
              </a:lnSpc>
              <a:buFont typeface="Wingdings" pitchFamily="2" charset="2"/>
              <a:buNone/>
              <a:defRPr/>
            </a:pPr>
            <a:r>
              <a:rPr lang="en-US" sz="1300" dirty="0" smtClean="0">
                <a:solidFill>
                  <a:schemeClr val="bg2"/>
                </a:solidFill>
                <a:latin typeface="Comic Sans MS" pitchFamily="66" charset="0"/>
              </a:rPr>
              <a:t>In April, students will take an Algebra Assessment. The results of these help us place the students in Middle School Math.</a:t>
            </a:r>
          </a:p>
        </p:txBody>
      </p:sp>
      <p:pic>
        <p:nvPicPr>
          <p:cNvPr id="21508" name="Picture 14" descr="MCj01346670000[1]"/>
          <p:cNvPicPr>
            <a:picLocks noGrp="1" noChangeAspect="1" noChangeArrowheads="1"/>
          </p:cNvPicPr>
          <p:nvPr>
            <p:ph sz="quarter" idx="4294967295"/>
          </p:nvPr>
        </p:nvPicPr>
        <p:blipFill>
          <a:blip r:embed="rId3"/>
          <a:srcRect/>
          <a:stretch>
            <a:fillRect/>
          </a:stretch>
        </p:blipFill>
        <p:spPr>
          <a:xfrm rot="1142314">
            <a:off x="7964027" y="5208479"/>
            <a:ext cx="852989" cy="1317923"/>
          </a:xfrm>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latin typeface="Comic Sans MS" pitchFamily="66" charset="0"/>
              </a:rPr>
              <a:t>Interactive Science</a:t>
            </a:r>
            <a:endParaRPr lang="en-US" i="1" dirty="0">
              <a:latin typeface="Comic Sans MS" pitchFamily="66" charset="0"/>
            </a:endParaRPr>
          </a:p>
        </p:txBody>
      </p:sp>
      <p:sp>
        <p:nvSpPr>
          <p:cNvPr id="5" name="Rectangle 4"/>
          <p:cNvSpPr/>
          <p:nvPr/>
        </p:nvSpPr>
        <p:spPr>
          <a:xfrm>
            <a:off x="2255838" y="1143000"/>
            <a:ext cx="6400800" cy="6001643"/>
          </a:xfrm>
          <a:prstGeom prst="rect">
            <a:avLst/>
          </a:prstGeom>
        </p:spPr>
        <p:txBody>
          <a:bodyPr>
            <a:spAutoFit/>
          </a:bodyPr>
          <a:lstStyle/>
          <a:p>
            <a:pPr>
              <a:defRPr/>
            </a:pPr>
            <a:r>
              <a:rPr lang="en-US" sz="1600" dirty="0">
                <a:solidFill>
                  <a:schemeClr val="tx2"/>
                </a:solidFill>
                <a:latin typeface="Comic Sans MS" pitchFamily="66" charset="0"/>
              </a:rPr>
              <a:t>Students will learn about many different topics in 5</a:t>
            </a:r>
            <a:r>
              <a:rPr lang="en-US" sz="1600" baseline="30000" dirty="0">
                <a:solidFill>
                  <a:schemeClr val="tx2"/>
                </a:solidFill>
                <a:latin typeface="Comic Sans MS" pitchFamily="66" charset="0"/>
              </a:rPr>
              <a:t>th</a:t>
            </a:r>
            <a:r>
              <a:rPr lang="en-US" sz="1600" dirty="0">
                <a:solidFill>
                  <a:schemeClr val="tx2"/>
                </a:solidFill>
                <a:latin typeface="Comic Sans MS" pitchFamily="66" charset="0"/>
              </a:rPr>
              <a:t> grade. The concepts and skills that we will learn and review in science are:</a:t>
            </a:r>
          </a:p>
          <a:p>
            <a:pPr algn="ctr">
              <a:buFont typeface="Arial" pitchFamily="34" charset="0"/>
              <a:buChar char="•"/>
              <a:defRPr/>
            </a:pPr>
            <a:r>
              <a:rPr lang="en-US" sz="1600" dirty="0">
                <a:solidFill>
                  <a:schemeClr val="tx2"/>
                </a:solidFill>
                <a:latin typeface="Comic Sans MS" pitchFamily="66" charset="0"/>
              </a:rPr>
              <a:t>the nature of science</a:t>
            </a:r>
          </a:p>
          <a:p>
            <a:pPr algn="ctr">
              <a:buFont typeface="Arial" pitchFamily="34" charset="0"/>
              <a:buChar char="•"/>
              <a:defRPr/>
            </a:pPr>
            <a:r>
              <a:rPr lang="en-US" sz="1600" dirty="0">
                <a:solidFill>
                  <a:schemeClr val="tx2"/>
                </a:solidFill>
                <a:latin typeface="Comic Sans MS" pitchFamily="66" charset="0"/>
              </a:rPr>
              <a:t>technology and design</a:t>
            </a:r>
          </a:p>
          <a:p>
            <a:pPr algn="ctr">
              <a:buFont typeface="Arial" charset="0"/>
              <a:buChar char="•"/>
              <a:defRPr/>
            </a:pPr>
            <a:r>
              <a:rPr lang="en-US" sz="1600" dirty="0">
                <a:solidFill>
                  <a:schemeClr val="tx2"/>
                </a:solidFill>
                <a:latin typeface="Comic Sans MS" pitchFamily="66" charset="0"/>
              </a:rPr>
              <a:t>plants and animals</a:t>
            </a:r>
          </a:p>
          <a:p>
            <a:pPr algn="ctr">
              <a:buFont typeface="Arial" charset="0"/>
              <a:buChar char="•"/>
              <a:defRPr/>
            </a:pPr>
            <a:r>
              <a:rPr lang="en-US" sz="1600" dirty="0">
                <a:solidFill>
                  <a:schemeClr val="tx2"/>
                </a:solidFill>
                <a:latin typeface="Comic Sans MS" pitchFamily="66" charset="0"/>
              </a:rPr>
              <a:t>ecosystems</a:t>
            </a:r>
          </a:p>
          <a:p>
            <a:pPr algn="ctr">
              <a:buFont typeface="Arial" charset="0"/>
              <a:buChar char="•"/>
              <a:defRPr/>
            </a:pPr>
            <a:r>
              <a:rPr lang="en-US" sz="1600" dirty="0">
                <a:solidFill>
                  <a:schemeClr val="tx2"/>
                </a:solidFill>
                <a:latin typeface="Comic Sans MS" pitchFamily="66" charset="0"/>
              </a:rPr>
              <a:t>recycling and pollution</a:t>
            </a:r>
          </a:p>
          <a:p>
            <a:pPr algn="ctr">
              <a:buFont typeface="Arial" charset="0"/>
              <a:buChar char="•"/>
              <a:defRPr/>
            </a:pPr>
            <a:r>
              <a:rPr lang="en-US" sz="1600" dirty="0">
                <a:solidFill>
                  <a:schemeClr val="tx2"/>
                </a:solidFill>
                <a:latin typeface="Comic Sans MS" pitchFamily="66" charset="0"/>
              </a:rPr>
              <a:t>systems of the human body</a:t>
            </a:r>
          </a:p>
          <a:p>
            <a:pPr algn="ctr">
              <a:buFont typeface="Arial" charset="0"/>
              <a:buChar char="•"/>
              <a:defRPr/>
            </a:pPr>
            <a:r>
              <a:rPr lang="en-US" sz="1600" dirty="0">
                <a:solidFill>
                  <a:schemeClr val="tx2"/>
                </a:solidFill>
                <a:latin typeface="Comic Sans MS" pitchFamily="66" charset="0"/>
              </a:rPr>
              <a:t>the water cycle </a:t>
            </a:r>
          </a:p>
          <a:p>
            <a:pPr algn="ctr">
              <a:buFont typeface="Arial" charset="0"/>
              <a:buChar char="•"/>
              <a:defRPr/>
            </a:pPr>
            <a:r>
              <a:rPr lang="en-US" sz="1600" dirty="0">
                <a:solidFill>
                  <a:schemeClr val="tx2"/>
                </a:solidFill>
                <a:latin typeface="Comic Sans MS" pitchFamily="66" charset="0"/>
              </a:rPr>
              <a:t>energy sources</a:t>
            </a:r>
          </a:p>
          <a:p>
            <a:pPr algn="ctr">
              <a:buFont typeface="Arial" charset="0"/>
              <a:buChar char="•"/>
              <a:defRPr/>
            </a:pPr>
            <a:r>
              <a:rPr lang="en-US" sz="1600" dirty="0">
                <a:solidFill>
                  <a:schemeClr val="tx2"/>
                </a:solidFill>
                <a:latin typeface="Comic Sans MS" pitchFamily="66" charset="0"/>
              </a:rPr>
              <a:t>solar system</a:t>
            </a:r>
          </a:p>
          <a:p>
            <a:pPr algn="ctr">
              <a:buFont typeface="Arial" charset="0"/>
              <a:buChar char="•"/>
              <a:defRPr/>
            </a:pPr>
            <a:r>
              <a:rPr lang="en-US" sz="1600" dirty="0">
                <a:solidFill>
                  <a:schemeClr val="tx2"/>
                </a:solidFill>
                <a:latin typeface="Comic Sans MS" pitchFamily="66" charset="0"/>
              </a:rPr>
              <a:t>matter and energy</a:t>
            </a:r>
          </a:p>
          <a:p>
            <a:pPr algn="ctr">
              <a:buFont typeface="Arial" charset="0"/>
              <a:buChar char="•"/>
              <a:defRPr/>
            </a:pPr>
            <a:r>
              <a:rPr lang="en-US" sz="1600" dirty="0">
                <a:solidFill>
                  <a:schemeClr val="tx2"/>
                </a:solidFill>
                <a:latin typeface="Comic Sans MS" pitchFamily="66" charset="0"/>
              </a:rPr>
              <a:t>force and motion</a:t>
            </a:r>
          </a:p>
          <a:p>
            <a:pPr>
              <a:defRPr/>
            </a:pPr>
            <a:endParaRPr lang="en-US" sz="1600" dirty="0">
              <a:solidFill>
                <a:schemeClr val="tx2"/>
              </a:solidFill>
              <a:latin typeface="Comic Sans MS" pitchFamily="66" charset="0"/>
            </a:endParaRPr>
          </a:p>
          <a:p>
            <a:pPr>
              <a:defRPr/>
            </a:pPr>
            <a:r>
              <a:rPr lang="en-US" sz="1600" dirty="0">
                <a:solidFill>
                  <a:schemeClr val="tx2"/>
                </a:solidFill>
                <a:latin typeface="Comic Sans MS" pitchFamily="66" charset="0"/>
              </a:rPr>
              <a:t>Students will be assessed over these skills through in class instruction and observation, daily work, projects and tests. If students receive below 75%-80% on these assignments, they will have the opportunity to re-do the assignment. </a:t>
            </a:r>
          </a:p>
          <a:p>
            <a:pPr>
              <a:lnSpc>
                <a:spcPct val="80000"/>
              </a:lnSpc>
              <a:buFont typeface="Wingdings" pitchFamily="2" charset="2"/>
              <a:buNone/>
              <a:defRPr/>
            </a:pPr>
            <a:endParaRPr lang="en-US" sz="1600" dirty="0">
              <a:solidFill>
                <a:schemeClr val="tx2"/>
              </a:solidFill>
              <a:latin typeface="Comic Sans MS" pitchFamily="66" charset="0"/>
            </a:endParaRPr>
          </a:p>
          <a:p>
            <a:pPr>
              <a:lnSpc>
                <a:spcPct val="80000"/>
              </a:lnSpc>
              <a:buFont typeface="Wingdings" pitchFamily="2" charset="2"/>
              <a:buNone/>
              <a:defRPr/>
            </a:pPr>
            <a:r>
              <a:rPr lang="en-US" sz="1600" dirty="0">
                <a:solidFill>
                  <a:schemeClr val="tx2"/>
                </a:solidFill>
                <a:latin typeface="Comic Sans MS" pitchFamily="66" charset="0"/>
              </a:rPr>
              <a:t>On the Science section of my website, I will also include some notes and main points of the lessons we go over in class for extra help outside the classroom.  Students will have Science 4 days a week. Tuesday through Friday for 45 minutes.</a:t>
            </a:r>
          </a:p>
          <a:p>
            <a:pPr>
              <a:defRPr/>
            </a:pPr>
            <a:endParaRPr lang="en-US" sz="1600" dirty="0">
              <a:solidFill>
                <a:schemeClr val="bg2"/>
              </a:solidFill>
              <a:latin typeface="Comic Sans MS" pitchFamily="66" charset="0"/>
            </a:endParaRPr>
          </a:p>
          <a:p>
            <a:pPr>
              <a:defRPr/>
            </a:pP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latin typeface="Comic Sans MS" pitchFamily="66" charset="0"/>
              </a:rPr>
              <a:t>Religion</a:t>
            </a:r>
          </a:p>
        </p:txBody>
      </p:sp>
      <p:sp>
        <p:nvSpPr>
          <p:cNvPr id="54275" name="Rectangle 3"/>
          <p:cNvSpPr>
            <a:spLocks noGrp="1" noChangeArrowheads="1"/>
          </p:cNvSpPr>
          <p:nvPr>
            <p:ph type="body" sz="half" idx="1"/>
          </p:nvPr>
        </p:nvSpPr>
        <p:spPr>
          <a:xfrm>
            <a:off x="2362200" y="1143000"/>
            <a:ext cx="6553200" cy="2667000"/>
          </a:xfrm>
        </p:spPr>
        <p:txBody>
          <a:bodyPr/>
          <a:lstStyle/>
          <a:p>
            <a:pPr eaLnBrk="1" hangingPunct="1">
              <a:defRPr/>
            </a:pPr>
            <a:r>
              <a:rPr lang="en-US" sz="1400" b="1" dirty="0" smtClean="0">
                <a:solidFill>
                  <a:schemeClr val="tx2"/>
                </a:solidFill>
                <a:latin typeface="Comic Sans MS" pitchFamily="66" charset="0"/>
              </a:rPr>
              <a:t>Harcourt Religion Series</a:t>
            </a:r>
            <a:r>
              <a:rPr lang="en-US" sz="1400" b="1" i="1" dirty="0" smtClean="0">
                <a:solidFill>
                  <a:schemeClr val="tx2"/>
                </a:solidFill>
                <a:latin typeface="Comic Sans MS" pitchFamily="66" charset="0"/>
              </a:rPr>
              <a:t> – Call to Faith</a:t>
            </a:r>
          </a:p>
          <a:p>
            <a:pPr eaLnBrk="1" hangingPunct="1">
              <a:buFont typeface="Wingdings" pitchFamily="2" charset="2"/>
              <a:buNone/>
              <a:defRPr/>
            </a:pPr>
            <a:r>
              <a:rPr lang="en-US" sz="1400" dirty="0" smtClean="0">
                <a:solidFill>
                  <a:schemeClr val="tx2"/>
                </a:solidFill>
                <a:latin typeface="Comic Sans MS" pitchFamily="66" charset="0"/>
              </a:rPr>
              <a:t>In fifth grade, students will discuss many topics that encompass our</a:t>
            </a:r>
          </a:p>
          <a:p>
            <a:pPr eaLnBrk="1" hangingPunct="1">
              <a:buFont typeface="Wingdings" pitchFamily="2" charset="2"/>
              <a:buNone/>
              <a:defRPr/>
            </a:pPr>
            <a:r>
              <a:rPr lang="en-US" sz="1400" dirty="0" smtClean="0">
                <a:solidFill>
                  <a:schemeClr val="tx2"/>
                </a:solidFill>
                <a:latin typeface="Comic Sans MS" pitchFamily="66" charset="0"/>
              </a:rPr>
              <a:t>Catholic Faith. Topics that we will cover this year include: Faith, Circle of</a:t>
            </a:r>
          </a:p>
          <a:p>
            <a:pPr eaLnBrk="1" hangingPunct="1">
              <a:buFont typeface="Wingdings" pitchFamily="2" charset="2"/>
              <a:buNone/>
              <a:defRPr/>
            </a:pPr>
            <a:r>
              <a:rPr lang="en-US" sz="1400" dirty="0" smtClean="0">
                <a:solidFill>
                  <a:schemeClr val="tx2"/>
                </a:solidFill>
                <a:latin typeface="Comic Sans MS" pitchFamily="66" charset="0"/>
              </a:rPr>
              <a:t>Grace, Rosary, Saints, Church Calendar, Parts of the Mass, and Sacraments.</a:t>
            </a:r>
          </a:p>
          <a:p>
            <a:pPr eaLnBrk="1" hangingPunct="1">
              <a:buFont typeface="Wingdings" pitchFamily="2" charset="2"/>
              <a:buNone/>
              <a:defRPr/>
            </a:pPr>
            <a:r>
              <a:rPr lang="en-US" sz="1400" dirty="0" smtClean="0">
                <a:solidFill>
                  <a:schemeClr val="tx2"/>
                </a:solidFill>
                <a:latin typeface="Comic Sans MS" pitchFamily="66" charset="0"/>
              </a:rPr>
              <a:t>In the Spring, we will begin Benziger Family Life. We will go in more detail</a:t>
            </a:r>
          </a:p>
          <a:p>
            <a:pPr eaLnBrk="1" hangingPunct="1">
              <a:buFont typeface="Wingdings" pitchFamily="2" charset="2"/>
              <a:buNone/>
              <a:defRPr/>
            </a:pPr>
            <a:r>
              <a:rPr lang="en-US" sz="1400" dirty="0" smtClean="0">
                <a:solidFill>
                  <a:schemeClr val="tx2"/>
                </a:solidFill>
                <a:latin typeface="Comic Sans MS" pitchFamily="66" charset="0"/>
              </a:rPr>
              <a:t>about this at a Parent Meeting closer to the beginning of this Unit. </a:t>
            </a:r>
          </a:p>
          <a:p>
            <a:pPr eaLnBrk="1" hangingPunct="1">
              <a:buFont typeface="Wingdings" pitchFamily="2" charset="2"/>
              <a:buNone/>
              <a:defRPr/>
            </a:pPr>
            <a:endParaRPr lang="en-US" sz="1400" dirty="0" smtClean="0">
              <a:solidFill>
                <a:schemeClr val="tx2"/>
              </a:solidFill>
              <a:latin typeface="Comic Sans MS" pitchFamily="66" charset="0"/>
            </a:endParaRPr>
          </a:p>
          <a:p>
            <a:pPr eaLnBrk="1" hangingPunct="1">
              <a:buFont typeface="Wingdings" pitchFamily="2" charset="2"/>
              <a:buNone/>
              <a:defRPr/>
            </a:pPr>
            <a:r>
              <a:rPr lang="en-US" sz="1400" dirty="0" smtClean="0">
                <a:solidFill>
                  <a:schemeClr val="tx2"/>
                </a:solidFill>
                <a:latin typeface="Comic Sans MS" pitchFamily="66" charset="0"/>
              </a:rPr>
              <a:t>In the Spring, students will also complete an Archdiocesan Game Show Assessment. The goal of this assessment is to review the basic facts, signs, symbols, scripture references, and meaning of these sacraments. This will be a group project and most of the work will be completed at school. </a:t>
            </a:r>
          </a:p>
        </p:txBody>
      </p:sp>
      <p:pic>
        <p:nvPicPr>
          <p:cNvPr id="23555" name="Picture 8" descr="at_jesus2c_thm"/>
          <p:cNvPicPr>
            <a:picLocks noChangeAspect="1" noChangeArrowheads="1"/>
          </p:cNvPicPr>
          <p:nvPr/>
        </p:nvPicPr>
        <p:blipFill>
          <a:blip r:embed="rId2"/>
          <a:srcRect/>
          <a:stretch>
            <a:fillRect/>
          </a:stretch>
        </p:blipFill>
        <p:spPr bwMode="auto">
          <a:xfrm>
            <a:off x="7772400" y="0"/>
            <a:ext cx="1066800" cy="1219200"/>
          </a:xfrm>
          <a:prstGeom prst="rect">
            <a:avLst/>
          </a:prstGeom>
          <a:noFill/>
          <a:ln w="9525">
            <a:noFill/>
            <a:miter lim="800000"/>
            <a:headEnd/>
            <a:tailEnd/>
          </a:ln>
        </p:spPr>
      </p:pic>
      <p:pic>
        <p:nvPicPr>
          <p:cNvPr id="23556" name="Picture 9" descr="at_relig019_thm"/>
          <p:cNvPicPr>
            <a:picLocks noChangeAspect="1" noChangeArrowheads="1"/>
          </p:cNvPicPr>
          <p:nvPr/>
        </p:nvPicPr>
        <p:blipFill>
          <a:blip r:embed="rId3"/>
          <a:srcRect/>
          <a:stretch>
            <a:fillRect/>
          </a:stretch>
        </p:blipFill>
        <p:spPr bwMode="auto">
          <a:xfrm>
            <a:off x="6248400" y="4114800"/>
            <a:ext cx="1649413" cy="1752600"/>
          </a:xfrm>
          <a:prstGeom prst="rect">
            <a:avLst/>
          </a:prstGeom>
          <a:noFill/>
          <a:ln w="9525">
            <a:noFill/>
            <a:miter lim="800000"/>
            <a:headEnd/>
            <a:tailEnd/>
          </a:ln>
        </p:spPr>
      </p:pic>
      <p:pic>
        <p:nvPicPr>
          <p:cNvPr id="23557" name="Picture 12" descr="MCj00972470000[1]"/>
          <p:cNvPicPr>
            <a:picLocks noChangeAspect="1" noChangeArrowheads="1"/>
          </p:cNvPicPr>
          <p:nvPr/>
        </p:nvPicPr>
        <p:blipFill>
          <a:blip r:embed="rId4"/>
          <a:srcRect/>
          <a:stretch>
            <a:fillRect/>
          </a:stretch>
        </p:blipFill>
        <p:spPr bwMode="auto">
          <a:xfrm>
            <a:off x="3352800" y="4419600"/>
            <a:ext cx="2032000" cy="1600200"/>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t>Social Studies</a:t>
            </a:r>
          </a:p>
        </p:txBody>
      </p:sp>
      <p:sp>
        <p:nvSpPr>
          <p:cNvPr id="55299" name="Rectangle 3"/>
          <p:cNvSpPr>
            <a:spLocks noGrp="1" noChangeArrowheads="1"/>
          </p:cNvSpPr>
          <p:nvPr>
            <p:ph type="body" sz="half" idx="1"/>
          </p:nvPr>
        </p:nvSpPr>
        <p:spPr>
          <a:xfrm>
            <a:off x="2362200" y="1219200"/>
            <a:ext cx="6477000" cy="4495800"/>
          </a:xfrm>
        </p:spPr>
        <p:txBody>
          <a:bodyPr/>
          <a:lstStyle/>
          <a:p>
            <a:pPr marL="0" indent="0" eaLnBrk="1" hangingPunct="1">
              <a:lnSpc>
                <a:spcPct val="90000"/>
              </a:lnSpc>
              <a:buFont typeface="Wingdings" pitchFamily="2" charset="2"/>
              <a:buNone/>
              <a:defRPr/>
            </a:pPr>
            <a:r>
              <a:rPr lang="en-US" sz="1600" b="1" i="1" dirty="0" smtClean="0">
                <a:solidFill>
                  <a:schemeClr val="tx2"/>
                </a:solidFill>
              </a:rPr>
              <a:t>Harcourt Horizons U.S. History (2010 copyright)</a:t>
            </a:r>
            <a:endParaRPr lang="en-US" sz="2400" b="1" dirty="0" smtClean="0"/>
          </a:p>
          <a:p>
            <a:pPr eaLnBrk="1" hangingPunct="1">
              <a:lnSpc>
                <a:spcPct val="90000"/>
              </a:lnSpc>
              <a:defRPr/>
            </a:pPr>
            <a:r>
              <a:rPr lang="en-US" sz="1600" dirty="0" smtClean="0">
                <a:latin typeface="Comic Sans MS" pitchFamily="66" charset="0"/>
              </a:rPr>
              <a:t>We will begin the year reviewing basic geography and map skills.  We will also review identifying different kinds of maps (political, physical, and elevation).  We will then move into the study of Native Americans, Early Explorers, Thirteen Colonies,  and the American Revolution. </a:t>
            </a:r>
          </a:p>
          <a:p>
            <a:pPr eaLnBrk="1" hangingPunct="1">
              <a:lnSpc>
                <a:spcPct val="90000"/>
              </a:lnSpc>
              <a:defRPr/>
            </a:pPr>
            <a:r>
              <a:rPr lang="en-US" sz="1600" dirty="0" smtClean="0">
                <a:latin typeface="Comic Sans MS" pitchFamily="66" charset="0"/>
              </a:rPr>
              <a:t>Throughout the year we will work on mastering our states and capitals (spelling and placing them on a map).  We will also work with Ms. Fosco to create a web site for The Great State Race.  This will be a year-long project.  At the end of the year, each student will use information that we gathered from our website to create a final project about a specific state.   These projects will be presented at the end of the 4</a:t>
            </a:r>
            <a:r>
              <a:rPr lang="en-US" sz="1600" baseline="30000" dirty="0" smtClean="0">
                <a:latin typeface="Comic Sans MS" pitchFamily="66" charset="0"/>
              </a:rPr>
              <a:t>th</a:t>
            </a:r>
            <a:r>
              <a:rPr lang="en-US" sz="1600" dirty="0" smtClean="0">
                <a:latin typeface="Comic Sans MS" pitchFamily="66" charset="0"/>
              </a:rPr>
              <a:t> Quarter.  </a:t>
            </a:r>
          </a:p>
          <a:p>
            <a:pPr eaLnBrk="1" hangingPunct="1">
              <a:lnSpc>
                <a:spcPct val="90000"/>
              </a:lnSpc>
              <a:defRPr/>
            </a:pPr>
            <a:r>
              <a:rPr lang="en-US" sz="1600" dirty="0" smtClean="0">
                <a:latin typeface="Comic Sans MS" pitchFamily="66" charset="0"/>
              </a:rPr>
              <a:t>I use my website a lot!  I always  have extra practice links and games that kids can use at home.  These are all located on the Social Studies section of my website. </a:t>
            </a:r>
          </a:p>
          <a:p>
            <a:pPr lvl="1" eaLnBrk="1" hangingPunct="1">
              <a:lnSpc>
                <a:spcPct val="90000"/>
              </a:lnSpc>
              <a:defRPr/>
            </a:pPr>
            <a:endParaRPr lang="en-US" sz="2000" b="1" dirty="0" smtClean="0"/>
          </a:p>
          <a:p>
            <a:pPr lvl="1" eaLnBrk="1" hangingPunct="1">
              <a:lnSpc>
                <a:spcPct val="90000"/>
              </a:lnSpc>
              <a:defRPr/>
            </a:pPr>
            <a:endParaRPr lang="en-US" sz="2000" b="1" dirty="0" smtClean="0"/>
          </a:p>
        </p:txBody>
      </p:sp>
      <p:pic>
        <p:nvPicPr>
          <p:cNvPr id="24579" name="Picture 2" descr="C:\Program Files\Microsoft Office\MEDIA\CAGCAT10\j0335112.wmf"/>
          <p:cNvPicPr>
            <a:picLocks noChangeAspect="1" noChangeArrowheads="1"/>
          </p:cNvPicPr>
          <p:nvPr/>
        </p:nvPicPr>
        <p:blipFill>
          <a:blip r:embed="rId2"/>
          <a:srcRect/>
          <a:stretch>
            <a:fillRect/>
          </a:stretch>
        </p:blipFill>
        <p:spPr bwMode="auto">
          <a:xfrm rot="908925">
            <a:off x="6775165" y="4907033"/>
            <a:ext cx="1763388" cy="1763388"/>
          </a:xfrm>
          <a:prstGeom prst="rect">
            <a:avLst/>
          </a:prstGeom>
          <a:noFill/>
          <a:ln w="9525">
            <a:noFill/>
            <a:miter lim="800000"/>
            <a:headEnd/>
            <a:tailEnd/>
          </a:ln>
        </p:spPr>
      </p:pic>
    </p:spTree>
  </p:cSld>
  <p:clrMapOvr>
    <a:masterClrMapping/>
  </p:clrMapOvr>
  <p:transition spd="med">
    <p:wheel/>
  </p:transition>
  <p:timing>
    <p:tnLst>
      <p:par>
        <p:cTn id="1" dur="indefinite" restart="never" nodeType="tmRoot"/>
      </p:par>
    </p:tnLst>
  </p:timing>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1634</TotalTime>
  <Words>1502</Words>
  <Application>Microsoft Office PowerPoint</Application>
  <PresentationFormat>On-screen Show (4:3)</PresentationFormat>
  <Paragraphs>85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Proposal</vt:lpstr>
      <vt:lpstr>Curriculum Night 2012-2013</vt:lpstr>
      <vt:lpstr>  Classroom Rules</vt:lpstr>
      <vt:lpstr>   Discipline with Purpose</vt:lpstr>
      <vt:lpstr>Language Arts Reading: Our Reading Series is Houghton Mifflin McGraw Hill. Each unit consists of 5 short stories that are centered around the same theme. Each story within the units introduce and review various reading comprehension skills. These skills include: main idea and supporting details, inferencing, summarizing, problem and solution, cause and effect, character traits, plot, compare and contrast, and many more. When we are using the basal, students will be in guided reading groups. These are based on results of a “pretest” over skills and vocabulary. These groups can change! During Guided Reading each week, students will meet with the teacher to practice these skills on their level, work on centers that coincide with the theme, and independent work that reviews the skill in Reading, Spelling, Vocab, Writing, and/or Grammar.  We will also assess the students’ fluency quarterly. Students will also practice these skills through completion of monthly book project and/or questions. Students will be assessed through tests, worksheets, discussions, and teacher observations.</vt:lpstr>
      <vt:lpstr>Language Arts Continued</vt:lpstr>
      <vt:lpstr>Math</vt:lpstr>
      <vt:lpstr>Interactive Science</vt:lpstr>
      <vt:lpstr>Religion</vt:lpstr>
      <vt:lpstr>Social Studies</vt:lpstr>
      <vt:lpstr>Art </vt:lpstr>
      <vt:lpstr>   Fantastic Fifth Grade - BITS AND PIECES</vt:lpstr>
      <vt:lpstr>Teacher Contact Information</vt:lpstr>
    </vt:vector>
  </TitlesOfParts>
  <Company>St. Stephen the Martyr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2004-2005</dc:title>
  <dc:creator>Chris Daley</dc:creator>
  <cp:lastModifiedBy>Julie Wilds</cp:lastModifiedBy>
  <cp:revision>167</cp:revision>
  <cp:lastPrinted>1601-01-01T00:00:00Z</cp:lastPrinted>
  <dcterms:created xsi:type="dcterms:W3CDTF">2004-09-01T20:45:33Z</dcterms:created>
  <dcterms:modified xsi:type="dcterms:W3CDTF">2012-09-05T01:27:38Z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