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handoutMasterIdLst>
    <p:handoutMasterId r:id="rId14"/>
  </p:handoutMasterIdLst>
  <p:sldIdLst>
    <p:sldId id="256" r:id="rId2"/>
    <p:sldId id="257" r:id="rId3"/>
    <p:sldId id="264" r:id="rId4"/>
    <p:sldId id="268" r:id="rId5"/>
    <p:sldId id="258" r:id="rId6"/>
    <p:sldId id="259" r:id="rId7"/>
    <p:sldId id="260" r:id="rId8"/>
    <p:sldId id="263" r:id="rId9"/>
    <p:sldId id="261" r:id="rId10"/>
    <p:sldId id="262" r:id="rId11"/>
    <p:sldId id="265" r:id="rId12"/>
    <p:sldId id="266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E6EE4E"/>
    <a:srgbClr val="D0DF5D"/>
    <a:srgbClr val="DFE9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24" autoAdjust="0"/>
    <p:restoredTop sz="94737" autoAdjust="0"/>
  </p:normalViewPr>
  <p:slideViewPr>
    <p:cSldViewPr>
      <p:cViewPr varScale="1">
        <p:scale>
          <a:sx n="71" d="100"/>
          <a:sy n="71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mic Sans MS" pitchFamily="66" charset="0"/>
              </a:defRPr>
            </a:lvl1pPr>
          </a:lstStyle>
          <a:p>
            <a:pPr>
              <a:defRPr/>
            </a:pPr>
            <a:fld id="{91402AD2-3C49-4A92-9D36-5B0C373A4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F2B36-9D94-456F-9B4A-911CE256D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14FD1-88B4-48BF-95D6-0DC195C5C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67069-15B3-4811-A080-0F04FB8D9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E20AE-1DDD-4042-9E61-A71164194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ED52E-F41B-4CAE-9AE7-B65BD0EAD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762A7-8435-4730-BAD7-15D855D65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73ADB-B916-4B51-A579-FD6395FBB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60022-4E24-44FE-B140-DCEDD368F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19033-B637-44DB-AEF9-8DEF17C47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2121-E85D-4803-96B6-33090161B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4A636-EB9C-4450-92BF-3C5F0F319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B7C78-B7A3-42FA-AAD4-7FD8831C8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40EE-111A-4DFB-B165-A4C0A10AF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1469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46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4A42E03-745C-4E26-AB74-6ACE52A95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</p:sldLayoutIdLst>
  <p:transition spd="med">
    <p:whee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.kestel@stephen.org" TargetMode="External"/><Relationship Id="rId2" Type="http://schemas.openxmlformats.org/officeDocument/2006/relationships/hyperlink" Target="mailto:e.aaron@stephen.org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76200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Curriculum Night</a:t>
            </a:r>
            <a:br>
              <a:rPr lang="en-US" smtClean="0"/>
            </a:br>
            <a:r>
              <a:rPr lang="en-US" smtClean="0"/>
              <a:t>2009-2010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181600"/>
            <a:ext cx="64008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Grade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Ms. Aaron &amp; Miss Schoreit, Miss Kestel, Mrs. Wilds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Social Studies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600" b="1" i="1">
                <a:solidFill>
                  <a:schemeClr val="tx2"/>
                </a:solidFill>
              </a:rPr>
              <a:t>Harcourt Horizons U.S. History</a:t>
            </a:r>
            <a:endParaRPr lang="en-US" sz="2400" b="1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Geography and Map skills (Political, physical, elevation maps)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States and Capitals (throughout the year)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Native Americans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Explorers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13 Colonies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/>
              <a:t>American Revolution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D671"/>
            </a:gs>
            <a:gs pos="50000">
              <a:schemeClr val="bg1"/>
            </a:gs>
            <a:gs pos="100000">
              <a:srgbClr val="FFD67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00" y="0"/>
            <a:ext cx="1905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/>
              <a:t/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>Fantastic </a:t>
            </a:r>
            <a:br>
              <a:rPr lang="en-US" sz="3200"/>
            </a:br>
            <a:r>
              <a:rPr lang="en-US" sz="3200"/>
              <a:t>Fifth Grade!</a:t>
            </a:r>
            <a:br>
              <a:rPr lang="en-US" sz="3200"/>
            </a:br>
            <a:endParaRPr lang="en-US" sz="32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337300" cy="4027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olidFill>
                  <a:schemeClr val="bg2"/>
                </a:solidFill>
              </a:rPr>
              <a:t>We look forward to having a very productive and positive year.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olidFill>
                  <a:schemeClr val="bg2"/>
                </a:solidFill>
              </a:rPr>
              <a:t>We hope that your student(s) will have a fun and successful year.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>
                <a:solidFill>
                  <a:schemeClr val="bg2"/>
                </a:solidFill>
              </a:rPr>
              <a:t>We are available through e-mails, notes, or phone.  Feel free to contact us for ANYTHING!!!</a:t>
            </a:r>
          </a:p>
        </p:txBody>
      </p:sp>
      <p:pic>
        <p:nvPicPr>
          <p:cNvPr id="26628" name="Picture 4" descr="certifct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4648200"/>
            <a:ext cx="1905000" cy="16002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Contacts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524000"/>
            <a:ext cx="7543800" cy="3962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E-mail and Websites</a:t>
            </a:r>
          </a:p>
          <a:p>
            <a:pPr lvl="1" algn="ctr" eaLnBrk="1" hangingPunct="1">
              <a:defRPr/>
            </a:pP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e.aaron@stephen.org</a:t>
            </a:r>
            <a:r>
              <a:rPr lang="en-US" sz="20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http://msaaron5a.synthasite.com/</a:t>
            </a:r>
            <a:endParaRPr lang="en-US" sz="2000" u="sng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defRPr/>
            </a:pPr>
            <a:r>
              <a:rPr lang="en-US" sz="2000" u="sng">
                <a:solidFill>
                  <a:srgbClr val="E6EE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/>
              </a:rPr>
              <a:t>m.kestel@stephen.org</a:t>
            </a:r>
            <a:endParaRPr lang="en-US" sz="2000" u="sng">
              <a:solidFill>
                <a:srgbClr val="E6EE4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http://misskestel.synthasite.com/</a:t>
            </a:r>
            <a:endParaRPr lang="en-US" sz="2000" u="sng">
              <a:solidFill>
                <a:srgbClr val="E6EE4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defRPr/>
            </a:pPr>
            <a:r>
              <a:rPr lang="en-US" sz="2000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j.wilds@stephen.org</a:t>
            </a:r>
          </a:p>
          <a:p>
            <a:pPr lvl="1" algn="ctr" eaLnBrk="1" hangingPunct="1">
              <a:defRPr/>
            </a:pPr>
            <a:r>
              <a:rPr lang="en-US" sz="20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http://mrswilds.synthasite.com/</a:t>
            </a:r>
            <a:endParaRPr lang="en-US" sz="2000" u="sng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 eaLnBrk="1" hangingPunct="1">
              <a:buFont typeface="Wingdings" pitchFamily="2" charset="2"/>
              <a:buNone/>
              <a:defRPr/>
            </a:pPr>
            <a:endParaRPr lang="en-US" sz="20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School phone number</a:t>
            </a:r>
          </a:p>
          <a:p>
            <a:pPr lvl="1" algn="ctr" eaLnBrk="1" hangingPunct="1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sz="2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896-0754</a:t>
            </a:r>
          </a:p>
        </p:txBody>
      </p:sp>
      <p:sp>
        <p:nvSpPr>
          <p:cNvPr id="27652" name="Text Box 14"/>
          <p:cNvSpPr txBox="1">
            <a:spLocks noChangeArrowheads="1"/>
          </p:cNvSpPr>
          <p:nvPr/>
        </p:nvSpPr>
        <p:spPr bwMode="auto">
          <a:xfrm>
            <a:off x="3352800" y="59436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School Website: www.stephen.org</a:t>
            </a:r>
          </a:p>
        </p:txBody>
      </p:sp>
      <p:pic>
        <p:nvPicPr>
          <p:cNvPr id="27653" name="Picture 19" descr="MCj0334112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228600"/>
            <a:ext cx="1760538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 Classroom Rules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62103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280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 Respect yourself, others, and things.</a:t>
            </a: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 Contribute to the learning environment.</a:t>
            </a: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 Follow classroom procedures.</a:t>
            </a:r>
          </a:p>
          <a:p>
            <a:pPr algn="ctr" eaLnBrk="1" hangingPunct="1">
              <a:defRPr/>
            </a:pPr>
            <a:r>
              <a:rPr lang="en-US" sz="2800">
                <a:solidFill>
                  <a:schemeClr val="tx2"/>
                </a:solidFill>
              </a:rPr>
              <a:t> Checkmark Chart</a:t>
            </a:r>
          </a:p>
        </p:txBody>
      </p:sp>
      <p:pic>
        <p:nvPicPr>
          <p:cNvPr id="17411" name="Picture 9" descr="luvskool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086600" y="304800"/>
            <a:ext cx="1447800" cy="13716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athw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5257800"/>
            <a:ext cx="2019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Discipline with Purpose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5449888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will be incorporating the DWP skills into our everyday lives.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will be completing activities and lessons using the 15 self-discipline skills.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Students will be recognized for using these skills throughout the year.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Language Arts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5181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600" b="1" i="1" smtClean="0">
                <a:solidFill>
                  <a:srgbClr val="009900"/>
                </a:solidFill>
              </a:rPr>
              <a:t>MacMillan/McGraw-Hill (Treasures)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Story elements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Guided Reading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Fluency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Skills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Comprehension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Spelling (Challenge Lists)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i="1" smtClean="0">
                <a:solidFill>
                  <a:schemeClr val="tx2"/>
                </a:solidFill>
              </a:rPr>
              <a:t>Book Projects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Monthly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Different Genres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i="1" smtClean="0">
                <a:solidFill>
                  <a:srgbClr val="CC3399"/>
                </a:solidFill>
              </a:rPr>
              <a:t>Novel Sets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Hatchet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The Great Gilly Hopkins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Island of the Blue Dolphins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u="sng" smtClean="0"/>
              <a:t>The Lion, the Witch and the Wardrobe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600" b="1" smtClean="0"/>
              <a:t>AND MORE!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b="1" i="1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smtClean="0"/>
          </a:p>
          <a:p>
            <a:pPr>
              <a:lnSpc>
                <a:spcPct val="80000"/>
              </a:lnSpc>
              <a:defRPr/>
            </a:pPr>
            <a:endParaRPr lang="en-US" sz="1800" smtClean="0">
              <a:effectLst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Language Arts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524000"/>
            <a:ext cx="31369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smtClean="0">
                <a:solidFill>
                  <a:srgbClr val="0000CC"/>
                </a:solidFill>
              </a:rPr>
              <a:t>Grammar Workshop</a:t>
            </a:r>
            <a:r>
              <a:rPr lang="en-US" i="1" smtClean="0"/>
              <a:t> </a:t>
            </a:r>
          </a:p>
          <a:p>
            <a:pPr lvl="1" eaLnBrk="1" hangingPunct="1">
              <a:defRPr/>
            </a:pPr>
            <a:r>
              <a:rPr lang="en-US" smtClean="0"/>
              <a:t>Supplement to Reading series</a:t>
            </a:r>
          </a:p>
          <a:p>
            <a:pPr lvl="1" eaLnBrk="1" hangingPunct="1">
              <a:defRPr/>
            </a:pPr>
            <a:r>
              <a:rPr lang="en-US" smtClean="0"/>
              <a:t>Different Lessons and topics each week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981200"/>
            <a:ext cx="3136900" cy="4495800"/>
          </a:xfrm>
        </p:spPr>
        <p:txBody>
          <a:bodyPr/>
          <a:lstStyle/>
          <a:p>
            <a:pPr eaLnBrk="1" hangingPunct="1">
              <a:defRPr/>
            </a:pPr>
            <a:endParaRPr lang="en-US" b="1" i="1" smtClean="0">
              <a:solidFill>
                <a:srgbClr val="0000CC"/>
              </a:solidFill>
            </a:endParaRPr>
          </a:p>
          <a:p>
            <a:pPr eaLnBrk="1" hangingPunct="1">
              <a:defRPr/>
            </a:pPr>
            <a:r>
              <a:rPr lang="en-US" b="1" i="1" smtClean="0">
                <a:solidFill>
                  <a:srgbClr val="0000CC"/>
                </a:solidFill>
              </a:rPr>
              <a:t>Vocabulary Workshop</a:t>
            </a:r>
            <a:r>
              <a:rPr lang="en-US" i="1" smtClean="0"/>
              <a:t> </a:t>
            </a:r>
          </a:p>
          <a:p>
            <a:pPr lvl="1" eaLnBrk="1" hangingPunct="1">
              <a:defRPr/>
            </a:pPr>
            <a:r>
              <a:rPr lang="en-US" smtClean="0"/>
              <a:t>Supplement to Reading series</a:t>
            </a:r>
          </a:p>
          <a:p>
            <a:pPr lvl="1" eaLnBrk="1" hangingPunct="1">
              <a:defRPr/>
            </a:pPr>
            <a:r>
              <a:rPr lang="en-US" smtClean="0"/>
              <a:t>Test Every other week</a:t>
            </a:r>
          </a:p>
        </p:txBody>
      </p:sp>
      <p:pic>
        <p:nvPicPr>
          <p:cNvPr id="20484" name="Picture 5" descr="big_bookworm_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5575300"/>
            <a:ext cx="12954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1" descr="MCj04041550000[1]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734300" y="228600"/>
            <a:ext cx="1409700" cy="1447800"/>
          </a:xfrm>
        </p:spPr>
      </p:pic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2286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Math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0" y="1219200"/>
            <a:ext cx="6096000" cy="3733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000" b="1" i="1">
                <a:solidFill>
                  <a:schemeClr val="bg2"/>
                </a:solidFill>
              </a:rPr>
              <a:t>Houghton Mifflin Mathematics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Addition, subtraction, multiplication, and division of whole numbers, fractions, and decimals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Fractions (add, subtract, multiply, divide, compare, order, lowest terms, and equivalent)</a:t>
            </a:r>
            <a:r>
              <a:rPr lang="en-US" sz="1600" b="1">
                <a:solidFill>
                  <a:srgbClr val="9973FF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Long division (by 2 digit divisor)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Converting measurements (customary and standard)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b="1">
                <a:solidFill>
                  <a:srgbClr val="9973FF"/>
                </a:solidFill>
              </a:rPr>
              <a:t>Problem Solving Skills and Strategies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1800" b="1">
                <a:solidFill>
                  <a:srgbClr val="9973FF"/>
                </a:solidFill>
              </a:rPr>
              <a:t>Geometry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1800" b="1">
                <a:solidFill>
                  <a:srgbClr val="9973FF"/>
                </a:solidFill>
              </a:rPr>
              <a:t>Place Value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1800" b="1">
                <a:solidFill>
                  <a:srgbClr val="9973FF"/>
                </a:solidFill>
              </a:rPr>
              <a:t>Mad Minutes</a:t>
            </a:r>
          </a:p>
        </p:txBody>
      </p:sp>
      <p:pic>
        <p:nvPicPr>
          <p:cNvPr id="21508" name="Picture 14" descr="MCj01346670000[1]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629400" y="3886200"/>
            <a:ext cx="1824038" cy="28194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Science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i="1" smtClean="0">
                <a:solidFill>
                  <a:srgbClr val="0000CC"/>
                </a:solidFill>
              </a:rPr>
              <a:t>Houghton Mifflin Discovery 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Simple Machines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Characteristics of Living Things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Habitats and Biomes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Physical Science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Properties of Matter</a:t>
            </a:r>
          </a:p>
        </p:txBody>
      </p:sp>
      <p:pic>
        <p:nvPicPr>
          <p:cNvPr id="22531" name="Picture 7" descr="MCj02340810000[1]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91200" y="914400"/>
            <a:ext cx="3151188" cy="4648200"/>
          </a:xfr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7C80"/>
            </a:gs>
            <a:gs pos="50000">
              <a:srgbClr val="FFE2E3"/>
            </a:gs>
            <a:gs pos="100000">
              <a:srgbClr val="FF7C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6400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Science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Frequent Labs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Study Guides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Projects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Group work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Science notebook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Unit tests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Smart Board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Religion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1600200"/>
            <a:ext cx="31369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chemeClr val="tx2"/>
                </a:solidFill>
              </a:rPr>
              <a:t>Harcourt Religion Series</a:t>
            </a:r>
            <a:r>
              <a:rPr lang="en-US" sz="2400" b="1" i="1">
                <a:solidFill>
                  <a:schemeClr val="tx2"/>
                </a:solidFill>
              </a:rPr>
              <a:t> Call to Faith</a:t>
            </a:r>
          </a:p>
          <a:p>
            <a:pPr lvl="1" eaLnBrk="1" hangingPunct="1">
              <a:defRPr/>
            </a:pPr>
            <a:r>
              <a:rPr lang="en-US" sz="2000"/>
              <a:t>Sacraments and Sacrament Game Show</a:t>
            </a:r>
          </a:p>
          <a:p>
            <a:pPr lvl="1" eaLnBrk="1" hangingPunct="1">
              <a:defRPr/>
            </a:pPr>
            <a:r>
              <a:rPr lang="en-US" sz="2000"/>
              <a:t>Incarnation</a:t>
            </a:r>
          </a:p>
          <a:p>
            <a:pPr lvl="1" eaLnBrk="1" hangingPunct="1">
              <a:defRPr/>
            </a:pPr>
            <a:r>
              <a:rPr lang="en-US" sz="2000"/>
              <a:t>Signs of Hope</a:t>
            </a:r>
          </a:p>
          <a:p>
            <a:pPr lvl="1" eaLnBrk="1" hangingPunct="1">
              <a:defRPr/>
            </a:pPr>
            <a:r>
              <a:rPr lang="en-US" sz="2000"/>
              <a:t>Liturgy</a:t>
            </a:r>
          </a:p>
          <a:p>
            <a:pPr lvl="1" eaLnBrk="1" hangingPunct="1">
              <a:defRPr/>
            </a:pPr>
            <a:r>
              <a:rPr lang="en-US" sz="2000"/>
              <a:t>Fr. Chi visits</a:t>
            </a:r>
          </a:p>
          <a:p>
            <a:pPr lvl="1" eaLnBrk="1" hangingPunct="1">
              <a:defRPr/>
            </a:pPr>
            <a:r>
              <a:rPr lang="en-US" sz="2000"/>
              <a:t>Monthly Prayer Quiz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02300" y="1600200"/>
            <a:ext cx="31369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i="1">
                <a:solidFill>
                  <a:srgbClr val="0000CC"/>
                </a:solidFill>
              </a:rPr>
              <a:t>Benziger Family Life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Human Reproduction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Puberty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Sacrament of Marriage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All life is sacred</a:t>
            </a:r>
          </a:p>
        </p:txBody>
      </p:sp>
      <p:pic>
        <p:nvPicPr>
          <p:cNvPr id="24580" name="Picture 8" descr="at_jesus2c_th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8006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9" descr="at_relig019_th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5562600"/>
            <a:ext cx="121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2" descr="MCj0097247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0"/>
            <a:ext cx="2032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901</TotalTime>
  <Words>335</Words>
  <Application>Microsoft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Wingdings</vt:lpstr>
      <vt:lpstr>Calibri</vt:lpstr>
      <vt:lpstr>Comic Sans MS</vt:lpstr>
      <vt:lpstr>Proposal</vt:lpstr>
      <vt:lpstr>Proposal</vt:lpstr>
      <vt:lpstr>Curriculum Night 2009-2010</vt:lpstr>
      <vt:lpstr>  Classroom Rules</vt:lpstr>
      <vt:lpstr>   Discipline with Purpose</vt:lpstr>
      <vt:lpstr>Language Arts</vt:lpstr>
      <vt:lpstr>Language Arts</vt:lpstr>
      <vt:lpstr>Math</vt:lpstr>
      <vt:lpstr>Science</vt:lpstr>
      <vt:lpstr>Science</vt:lpstr>
      <vt:lpstr>Religion</vt:lpstr>
      <vt:lpstr>Social Studies</vt:lpstr>
      <vt:lpstr>   Fantastic  Fifth Grade! </vt:lpstr>
      <vt:lpstr>Contacts</vt:lpstr>
    </vt:vector>
  </TitlesOfParts>
  <Company>St. Stephen the Martyr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Night 2004-2005</dc:title>
  <dc:creator>Chris Daley</dc:creator>
  <cp:lastModifiedBy>Jwilds</cp:lastModifiedBy>
  <cp:revision>123</cp:revision>
  <cp:lastPrinted>1601-01-01T00:00:00Z</cp:lastPrinted>
  <dcterms:created xsi:type="dcterms:W3CDTF">2004-09-01T20:45:33Z</dcterms:created>
  <dcterms:modified xsi:type="dcterms:W3CDTF">2009-09-04T19:03:27Z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